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9" r:id="rId1"/>
  </p:sldMasterIdLst>
  <p:notesMasterIdLst>
    <p:notesMasterId r:id="rId34"/>
  </p:notesMasterIdLst>
  <p:handoutMasterIdLst>
    <p:handoutMasterId r:id="rId35"/>
  </p:handoutMasterIdLst>
  <p:sldIdLst>
    <p:sldId id="278" r:id="rId2"/>
    <p:sldId id="301" r:id="rId3"/>
    <p:sldId id="257" r:id="rId4"/>
    <p:sldId id="284" r:id="rId5"/>
    <p:sldId id="285" r:id="rId6"/>
    <p:sldId id="286" r:id="rId7"/>
    <p:sldId id="287" r:id="rId8"/>
    <p:sldId id="288" r:id="rId9"/>
    <p:sldId id="258" r:id="rId10"/>
    <p:sldId id="260" r:id="rId11"/>
    <p:sldId id="276" r:id="rId12"/>
    <p:sldId id="263" r:id="rId13"/>
    <p:sldId id="262" r:id="rId14"/>
    <p:sldId id="264" r:id="rId15"/>
    <p:sldId id="266" r:id="rId16"/>
    <p:sldId id="267" r:id="rId17"/>
    <p:sldId id="268" r:id="rId18"/>
    <p:sldId id="269" r:id="rId19"/>
    <p:sldId id="290" r:id="rId20"/>
    <p:sldId id="270" r:id="rId21"/>
    <p:sldId id="271" r:id="rId22"/>
    <p:sldId id="293" r:id="rId23"/>
    <p:sldId id="297" r:id="rId24"/>
    <p:sldId id="298" r:id="rId25"/>
    <p:sldId id="272" r:id="rId26"/>
    <p:sldId id="294" r:id="rId27"/>
    <p:sldId id="295" r:id="rId28"/>
    <p:sldId id="299" r:id="rId29"/>
    <p:sldId id="273" r:id="rId30"/>
    <p:sldId id="292" r:id="rId31"/>
    <p:sldId id="274" r:id="rId32"/>
    <p:sldId id="283"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5396"/>
    <a:srgbClr val="0070C0"/>
    <a:srgbClr val="FF6600"/>
    <a:srgbClr val="2E5FEA"/>
    <a:srgbClr val="2E71F6"/>
    <a:srgbClr val="3681F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70972" autoAdjust="0"/>
  </p:normalViewPr>
  <p:slideViewPr>
    <p:cSldViewPr>
      <p:cViewPr varScale="1">
        <p:scale>
          <a:sx n="57" d="100"/>
          <a:sy n="57" d="100"/>
        </p:scale>
        <p:origin x="22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2"/>
    </p:cViewPr>
  </p:sorterViewPr>
  <p:notesViewPr>
    <p:cSldViewPr>
      <p:cViewPr varScale="1">
        <p:scale>
          <a:sx n="46" d="100"/>
          <a:sy n="46" d="100"/>
        </p:scale>
        <p:origin x="744"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dt" sz="quarter" idx="1"/>
          </p:nvPr>
        </p:nvSpPr>
        <p:spPr bwMode="auto">
          <a:xfrm>
            <a:off x="3752850" y="419100"/>
            <a:ext cx="3038475" cy="466725"/>
          </a:xfrm>
          <a:prstGeom prst="rect">
            <a:avLst/>
          </a:prstGeom>
          <a:noFill/>
          <a:ln w="9525">
            <a:noFill/>
            <a:miter lim="800000"/>
            <a:headEnd/>
            <a:tailEnd/>
          </a:ln>
          <a:effectLst/>
        </p:spPr>
        <p:txBody>
          <a:bodyPr vert="horz" wrap="square" lIns="92264" tIns="46131" rIns="92264" bIns="46131" numCol="1" anchor="t" anchorCtr="0" compatLnSpc="1">
            <a:prstTxWarp prst="textNoShape">
              <a:avLst/>
            </a:prstTxWarp>
          </a:bodyPr>
          <a:lstStyle>
            <a:lvl1pPr algn="l" defTabSz="922436">
              <a:defRPr sz="2300"/>
            </a:lvl1pPr>
          </a:lstStyle>
          <a:p>
            <a:pPr>
              <a:defRPr/>
            </a:pPr>
            <a:r>
              <a:rPr lang="en-US"/>
              <a:t>Notes:</a:t>
            </a:r>
          </a:p>
        </p:txBody>
      </p:sp>
      <p:sp>
        <p:nvSpPr>
          <p:cNvPr id="460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264" tIns="46131" rIns="92264" bIns="46131" numCol="1" anchor="b" anchorCtr="0" compatLnSpc="1">
            <a:prstTxWarp prst="textNoShape">
              <a:avLst/>
            </a:prstTxWarp>
          </a:bodyPr>
          <a:lstStyle>
            <a:lvl1pPr defTabSz="922436">
              <a:defRPr sz="1300"/>
            </a:lvl1pPr>
          </a:lstStyle>
          <a:p>
            <a:pPr>
              <a:defRPr/>
            </a:pPr>
            <a:endParaRPr lang="en-US"/>
          </a:p>
        </p:txBody>
      </p:sp>
      <p:sp>
        <p:nvSpPr>
          <p:cNvPr id="460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264" tIns="46131" rIns="92264" bIns="46131" numCol="1" anchor="b" anchorCtr="0" compatLnSpc="1">
            <a:prstTxWarp prst="textNoShape">
              <a:avLst/>
            </a:prstTxWarp>
          </a:bodyPr>
          <a:lstStyle>
            <a:lvl1pPr algn="r" defTabSz="921040">
              <a:defRPr sz="1300"/>
            </a:lvl1pPr>
          </a:lstStyle>
          <a:p>
            <a:pPr>
              <a:defRPr/>
            </a:pPr>
            <a:fld id="{4C03A73E-768C-416D-A485-52A4173340D7}" type="slidenum">
              <a:rPr lang="en-US" altLang="en-US"/>
              <a:pPr>
                <a:defRPr/>
              </a:pPr>
              <a:t>‹#›</a:t>
            </a:fld>
            <a:endParaRPr lang="en-US" altLang="en-US"/>
          </a:p>
        </p:txBody>
      </p:sp>
    </p:spTree>
    <p:extLst>
      <p:ext uri="{BB962C8B-B14F-4D97-AF65-F5344CB8AC3E}">
        <p14:creationId xmlns:p14="http://schemas.microsoft.com/office/powerpoint/2010/main" val="15954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2264" tIns="46131" rIns="92264" bIns="461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64" tIns="46131" rIns="92264" bIns="46131" numCol="1" anchor="b" anchorCtr="0" compatLnSpc="1">
            <a:prstTxWarp prst="textNoShape">
              <a:avLst/>
            </a:prstTxWarp>
          </a:bodyPr>
          <a:lstStyle>
            <a:lvl1pPr defTabSz="922436">
              <a:defRPr sz="1300"/>
            </a:lvl1pPr>
          </a:lstStyle>
          <a:p>
            <a:pPr>
              <a:defRPr/>
            </a:pPr>
            <a:endParaRPr lang="en-US"/>
          </a:p>
        </p:txBody>
      </p:sp>
      <p:sp>
        <p:nvSpPr>
          <p:cNvPr id="2355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264" tIns="46131" rIns="92264" bIns="46131" numCol="1" anchor="b" anchorCtr="0" compatLnSpc="1">
            <a:prstTxWarp prst="textNoShape">
              <a:avLst/>
            </a:prstTxWarp>
          </a:bodyPr>
          <a:lstStyle>
            <a:lvl1pPr algn="r" defTabSz="921040">
              <a:defRPr sz="1300"/>
            </a:lvl1pPr>
          </a:lstStyle>
          <a:p>
            <a:pPr>
              <a:defRPr/>
            </a:pPr>
            <a:fld id="{0CA03850-20EE-482D-9D00-8C71871155D0}" type="slidenum">
              <a:rPr lang="en-US" altLang="en-US"/>
              <a:pPr>
                <a:defRPr/>
              </a:pPr>
              <a:t>‹#›</a:t>
            </a:fld>
            <a:endParaRPr lang="en-US" altLang="en-US"/>
          </a:p>
        </p:txBody>
      </p:sp>
      <p:sp>
        <p:nvSpPr>
          <p:cNvPr id="2" name="Header Placeholder 1"/>
          <p:cNvSpPr>
            <a:spLocks noGrp="1"/>
          </p:cNvSpPr>
          <p:nvPr>
            <p:ph type="hdr" sz="quarter"/>
          </p:nvPr>
        </p:nvSpPr>
        <p:spPr>
          <a:xfrm>
            <a:off x="0" y="0"/>
            <a:ext cx="3038475" cy="465138"/>
          </a:xfrm>
          <a:prstGeom prst="rect">
            <a:avLst/>
          </a:prstGeom>
        </p:spPr>
        <p:txBody>
          <a:bodyPr vert="horz" lIns="88126" tIns="44064" rIns="88126" bIns="44064" rtlCol="0"/>
          <a:lstStyle>
            <a:lvl1pPr algn="l">
              <a:defRPr sz="1300">
                <a:latin typeface="Arial" panose="020B0604020202020204" pitchFamily="34" charset="0"/>
                <a:cs typeface="Arial" panose="020B0604020202020204" pitchFamily="34" charset="0"/>
              </a:defRPr>
            </a:lvl1pPr>
          </a:lstStyle>
          <a:p>
            <a:pPr>
              <a:defRPr/>
            </a:pPr>
            <a:r>
              <a:rPr lang="en-US"/>
              <a:t>2017 Chapter Leadership Training</a:t>
            </a:r>
          </a:p>
          <a:p>
            <a:pPr>
              <a:defRPr/>
            </a:pPr>
            <a:r>
              <a:rPr lang="en-US"/>
              <a:t>NOTES PAGES</a:t>
            </a:r>
          </a:p>
        </p:txBody>
      </p:sp>
    </p:spTree>
    <p:extLst>
      <p:ext uri="{BB962C8B-B14F-4D97-AF65-F5344CB8AC3E}">
        <p14:creationId xmlns:p14="http://schemas.microsoft.com/office/powerpoint/2010/main" val="502110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F1BAA7E6-702B-4744-8803-70D7087C0BD3}" type="slidenum">
              <a:rPr lang="en-US" altLang="en-US" sz="1300" smtClean="0"/>
              <a:pPr/>
              <a:t>1</a:t>
            </a:fld>
            <a:endParaRPr lang="en-US" altLang="en-US" sz="1300"/>
          </a:p>
        </p:txBody>
      </p:sp>
      <p:sp>
        <p:nvSpPr>
          <p:cNvPr id="7171" name="Rectangle 2"/>
          <p:cNvSpPr>
            <a:spLocks noGrp="1" noRot="1" noChangeAspect="1" noChangeArrowheads="1" noTextEdit="1"/>
          </p:cNvSpPr>
          <p:nvPr>
            <p:ph type="sldImg"/>
          </p:nvPr>
        </p:nvSpPr>
        <p:spPr>
          <a:ln/>
        </p:spPr>
      </p:sp>
      <p:sp>
        <p:nvSpPr>
          <p:cNvPr id="7172" name="Notes Placeholder 1"/>
          <p:cNvSpPr>
            <a:spLocks noGrp="1"/>
          </p:cNvSpPr>
          <p:nvPr/>
        </p:nvSpPr>
        <p:spPr bwMode="auto">
          <a:xfrm>
            <a:off x="933450" y="4416425"/>
            <a:ext cx="5143500" cy="4183063"/>
          </a:xfrm>
          <a:prstGeom prst="rect">
            <a:avLst/>
          </a:prstGeom>
        </p:spPr>
        <p:txBody>
          <a:bodyPr lIns="92264" tIns="46131" rIns="92264" bIns="4613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412285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9D945DD7-7A7D-44B0-82FB-D7297FF51719}" type="slidenum">
              <a:rPr lang="en-US" altLang="en-US" sz="1300" smtClean="0"/>
              <a:pPr/>
              <a:t>10</a:t>
            </a:fld>
            <a:endParaRPr lang="en-US" altLang="en-US" sz="1300"/>
          </a:p>
        </p:txBody>
      </p:sp>
      <p:sp>
        <p:nvSpPr>
          <p:cNvPr id="2560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143500" cy="4724400"/>
          </a:xfrm>
          <a:ln/>
        </p:spPr>
        <p:txBody>
          <a:bodyPr/>
          <a:lstStyle/>
          <a:p>
            <a:pPr marL="342900" indent="-342900">
              <a:buAutoNum type="arabicParenR"/>
              <a:defRPr/>
            </a:pPr>
            <a:r>
              <a:rPr lang="en-US" sz="1600" dirty="0">
                <a:solidFill>
                  <a:srgbClr val="FF0000"/>
                </a:solidFill>
                <a:latin typeface="Arial" charset="0"/>
              </a:rPr>
              <a:t>READ</a:t>
            </a:r>
            <a:r>
              <a:rPr lang="en-US" sz="1600" dirty="0">
                <a:latin typeface="Arial" charset="0"/>
              </a:rPr>
              <a:t> – Here are four things to look at in terms of planning.</a:t>
            </a:r>
          </a:p>
          <a:p>
            <a:pPr marL="342900" indent="-342900">
              <a:buAutoNum type="arabicParenR"/>
              <a:defRPr/>
            </a:pPr>
            <a:r>
              <a:rPr lang="en-US" sz="1600" dirty="0">
                <a:solidFill>
                  <a:srgbClr val="FF0000"/>
                </a:solidFill>
                <a:latin typeface="Arial" charset="0"/>
              </a:rPr>
              <a:t>READ</a:t>
            </a:r>
            <a:r>
              <a:rPr lang="en-US" sz="1600" baseline="0" dirty="0">
                <a:solidFill>
                  <a:srgbClr val="FF0000"/>
                </a:solidFill>
                <a:latin typeface="Arial" charset="0"/>
              </a:rPr>
              <a:t> the slide</a:t>
            </a:r>
            <a:endParaRPr lang="en-US" sz="1600" dirty="0">
              <a:solidFill>
                <a:srgbClr val="FF0000"/>
              </a:solidFill>
              <a:latin typeface="Arial" charset="0"/>
            </a:endParaRPr>
          </a:p>
          <a:p>
            <a:pPr>
              <a:defRPr/>
            </a:pPr>
            <a:endParaRPr lang="en-US" sz="1600" dirty="0">
              <a:latin typeface="Arial" charset="0"/>
            </a:endParaRPr>
          </a:p>
          <a:p>
            <a:pPr>
              <a:defRPr/>
            </a:pPr>
            <a:r>
              <a:rPr lang="en-US" sz="1600" dirty="0">
                <a:solidFill>
                  <a:srgbClr val="FF0000"/>
                </a:solidFill>
                <a:latin typeface="Arial" charset="0"/>
              </a:rPr>
              <a:t>3) READ - </a:t>
            </a:r>
            <a:r>
              <a:rPr lang="en-US" sz="1600" dirty="0">
                <a:latin typeface="Arial" charset="0"/>
              </a:rPr>
              <a:t>Advance program planning is critical to success.</a:t>
            </a:r>
          </a:p>
          <a:p>
            <a:pPr>
              <a:defRPr/>
            </a:pPr>
            <a:endParaRPr lang="en-US" sz="1600" dirty="0">
              <a:latin typeface="Arial" charset="0"/>
            </a:endParaRPr>
          </a:p>
          <a:p>
            <a:pPr marL="342850" indent="-342850">
              <a:buFontTx/>
              <a:buAutoNum type="arabicPeriod"/>
              <a:defRPr/>
            </a:pPr>
            <a:r>
              <a:rPr lang="en-US" sz="1600" u="sng" dirty="0">
                <a:latin typeface="Arial" charset="0"/>
              </a:rPr>
              <a:t>Don’t do this alone</a:t>
            </a:r>
            <a:r>
              <a:rPr lang="en-US" sz="1600" dirty="0">
                <a:latin typeface="Arial" charset="0"/>
              </a:rPr>
              <a:t>…have a team, a committee, or whatever it takes.  The organization of  your team plays a key role in the planning process.  </a:t>
            </a:r>
          </a:p>
          <a:p>
            <a:pPr marL="342850" indent="-342850">
              <a:buFontTx/>
              <a:buAutoNum type="arabicPeriod"/>
              <a:defRPr/>
            </a:pPr>
            <a:r>
              <a:rPr lang="en-US" sz="1600" dirty="0">
                <a:latin typeface="Arial" charset="0"/>
              </a:rPr>
              <a:t>We’ll talk about the importance of themes and objectives for a meeting.  </a:t>
            </a:r>
          </a:p>
          <a:p>
            <a:pPr marL="342850" indent="-342850">
              <a:buFontTx/>
              <a:buAutoNum type="arabicPeriod" startAt="2"/>
              <a:defRPr/>
            </a:pPr>
            <a:r>
              <a:rPr lang="en-US" sz="1600" dirty="0">
                <a:latin typeface="Arial" charset="0"/>
              </a:rPr>
              <a:t>One must allow enough time to organize and secure facilities, speakers, etc.. </a:t>
            </a:r>
          </a:p>
          <a:p>
            <a:pPr marL="342850" indent="-342850">
              <a:buFontTx/>
              <a:buAutoNum type="arabicPeriod" startAt="2"/>
              <a:defRPr/>
            </a:pPr>
            <a:r>
              <a:rPr lang="en-US" sz="1600" dirty="0">
                <a:latin typeface="Arial" charset="0"/>
              </a:rPr>
              <a:t>However, you must know how much of a budget you have before you can adequately plan.</a:t>
            </a:r>
          </a:p>
          <a:p>
            <a:pPr>
              <a:defRPr/>
            </a:pPr>
            <a:endParaRPr lang="en-US" sz="1600" dirty="0"/>
          </a:p>
        </p:txBody>
      </p:sp>
    </p:spTree>
    <p:extLst>
      <p:ext uri="{BB962C8B-B14F-4D97-AF65-F5344CB8AC3E}">
        <p14:creationId xmlns:p14="http://schemas.microsoft.com/office/powerpoint/2010/main" val="250717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F2E8B8E0-2573-4682-89A2-052651267BB6}" type="slidenum">
              <a:rPr lang="en-US" altLang="en-US" sz="1300" smtClean="0"/>
              <a:pPr/>
              <a:t>11</a:t>
            </a:fld>
            <a:endParaRPr lang="en-US" altLang="en-U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1) READ - </a:t>
            </a:r>
            <a:r>
              <a:rPr lang="en-US" altLang="en-US" sz="1600" dirty="0">
                <a:latin typeface="Arial" panose="020B0604020202020204" pitchFamily="34" charset="0"/>
              </a:rPr>
              <a:t>This is an example of the basic programming structure for most chapters.  Generally, the Program Chairman (Coordinator) has the primary responsibility for the meeting and may assign as many teams and team leaders as he/she needs to get the job done.</a:t>
            </a:r>
          </a:p>
          <a:p>
            <a:pPr>
              <a:defRPr/>
            </a:pPr>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 live you may ask</a:t>
            </a:r>
            <a:r>
              <a:rPr lang="en-US" altLang="en-US" sz="1600" baseline="0" dirty="0">
                <a:latin typeface="Arial" panose="020B0604020202020204" pitchFamily="34" charset="0"/>
              </a:rPr>
              <a:t> – “</a:t>
            </a:r>
            <a:r>
              <a:rPr lang="en-US" altLang="en-US" sz="1600" dirty="0">
                <a:latin typeface="Arial" panose="020B0604020202020204" pitchFamily="34" charset="0"/>
              </a:rPr>
              <a:t>What other structures have the participants seen or experienced?  How do YOUR committees work?”</a:t>
            </a:r>
          </a:p>
          <a:p>
            <a:endParaRPr lang="en-US" altLang="en-US" dirty="0"/>
          </a:p>
        </p:txBody>
      </p:sp>
    </p:spTree>
    <p:extLst>
      <p:ext uri="{BB962C8B-B14F-4D97-AF65-F5344CB8AC3E}">
        <p14:creationId xmlns:p14="http://schemas.microsoft.com/office/powerpoint/2010/main" val="298909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C46AB663-BB66-4B00-BB24-F406CDDDDCE7}" type="slidenum">
              <a:rPr lang="en-US" altLang="en-US" sz="1300" smtClean="0"/>
              <a:pPr/>
              <a:t>12</a:t>
            </a:fld>
            <a:endParaRPr lang="en-US" alt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90600" y="4267200"/>
            <a:ext cx="5141913"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Many chapters have found it helpful to have meetings centered around a general theme; some examples of meeting themes include:</a:t>
            </a:r>
          </a:p>
          <a:p>
            <a:r>
              <a:rPr lang="en-US" altLang="en-US" sz="1600" dirty="0">
                <a:latin typeface="Arial" panose="020B0604020202020204" pitchFamily="34" charset="0"/>
              </a:rPr>
              <a:t>Sports,   Barbecues,   Leadership, Motivation</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b="0" dirty="0">
                <a:latin typeface="Arial" panose="020B0604020202020204" pitchFamily="34" charset="0"/>
              </a:rPr>
              <a:t>NOTE: if teaching training live, you could ask the group</a:t>
            </a:r>
            <a:r>
              <a:rPr lang="en-US" altLang="en-US" sz="1600" dirty="0">
                <a:latin typeface="Arial" panose="020B0604020202020204" pitchFamily="34" charset="0"/>
              </a:rPr>
              <a:t> to list some additional themes that could be used.</a:t>
            </a:r>
          </a:p>
          <a:p>
            <a:endParaRPr lang="en-US" altLang="en-US" dirty="0"/>
          </a:p>
        </p:txBody>
      </p:sp>
    </p:spTree>
    <p:extLst>
      <p:ext uri="{BB962C8B-B14F-4D97-AF65-F5344CB8AC3E}">
        <p14:creationId xmlns:p14="http://schemas.microsoft.com/office/powerpoint/2010/main" val="4264001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2BF4681E-05CE-42FF-86F1-CD979E9D33BB}" type="slidenum">
              <a:rPr lang="en-US" altLang="en-US" sz="1300" smtClean="0"/>
              <a:pPr/>
              <a:t>13</a:t>
            </a:fld>
            <a:endParaRPr lang="en-US" alt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altLang="en-US" sz="1600" dirty="0">
                <a:solidFill>
                  <a:srgbClr val="FF0000"/>
                </a:solidFill>
                <a:latin typeface="Arial" panose="020B0604020202020204" pitchFamily="34" charset="0"/>
              </a:rPr>
              <a:t>1) READ </a:t>
            </a:r>
            <a:r>
              <a:rPr lang="en-US" altLang="en-US" sz="1600" dirty="0">
                <a:latin typeface="Arial" panose="020B0604020202020204" pitchFamily="34" charset="0"/>
              </a:rPr>
              <a:t>- Advance program planning is critical to success.  One must allow enough time to organize and secure facilities, speakers, etc.</a:t>
            </a:r>
          </a:p>
          <a:p>
            <a:pPr marL="342900" indent="-342900">
              <a:buFontTx/>
              <a:buAutoNum type="arabicParenR"/>
              <a:defRPr/>
            </a:pPr>
            <a:endParaRPr lang="en-US" altLang="en-US" sz="1600" dirty="0">
              <a:latin typeface="Arial" panose="020B0604020202020204" pitchFamily="34" charset="0"/>
            </a:endParaRPr>
          </a:p>
          <a:p>
            <a:pPr marL="0" indent="0">
              <a:buFontTx/>
              <a:buNone/>
              <a:defRPr/>
            </a:pPr>
            <a:r>
              <a:rPr lang="en-US" altLang="en-US" sz="1600" dirty="0">
                <a:solidFill>
                  <a:srgbClr val="FF0000"/>
                </a:solidFill>
                <a:latin typeface="Arial" panose="020B0604020202020204" pitchFamily="34" charset="0"/>
              </a:rPr>
              <a:t>2) READ the</a:t>
            </a:r>
            <a:r>
              <a:rPr lang="en-US" altLang="en-US" sz="1600" baseline="0" dirty="0">
                <a:solidFill>
                  <a:srgbClr val="FF0000"/>
                </a:solidFill>
                <a:latin typeface="Arial" panose="020B0604020202020204" pitchFamily="34" charset="0"/>
              </a:rPr>
              <a:t> </a:t>
            </a:r>
            <a:r>
              <a:rPr lang="en-US" altLang="en-US" sz="1600" dirty="0">
                <a:solidFill>
                  <a:srgbClr val="FF0000"/>
                </a:solidFill>
                <a:latin typeface="Arial" panose="020B0604020202020204" pitchFamily="34" charset="0"/>
              </a:rPr>
              <a:t>slide </a:t>
            </a:r>
          </a:p>
          <a:p>
            <a:pPr>
              <a:defRPr/>
            </a:pPr>
            <a:endParaRPr lang="en-US" altLang="en-US" sz="1600" dirty="0">
              <a:latin typeface="Arial" panose="020B0604020202020204" pitchFamily="34" charset="0"/>
            </a:endParaRPr>
          </a:p>
          <a:p>
            <a:pPr>
              <a:defRPr/>
            </a:pPr>
            <a:r>
              <a:rPr lang="en-US" altLang="en-US" sz="1600" dirty="0">
                <a:solidFill>
                  <a:srgbClr val="FF0000"/>
                </a:solidFill>
                <a:latin typeface="Arial" panose="020B0604020202020204" pitchFamily="34" charset="0"/>
              </a:rPr>
              <a:t>3) READ</a:t>
            </a:r>
            <a:r>
              <a:rPr lang="en-US" altLang="en-US" sz="1600" baseline="0" dirty="0">
                <a:solidFill>
                  <a:srgbClr val="FF0000"/>
                </a:solidFill>
                <a:latin typeface="Arial" panose="020B0604020202020204" pitchFamily="34" charset="0"/>
              </a:rPr>
              <a:t> -</a:t>
            </a:r>
            <a:r>
              <a:rPr lang="en-US" altLang="en-US" sz="1600" dirty="0">
                <a:latin typeface="Arial" panose="020B0604020202020204" pitchFamily="34" charset="0"/>
              </a:rPr>
              <a:t> To pull off good programs you have to be strategic and be thinking ahead all the time.</a:t>
            </a:r>
          </a:p>
          <a:p>
            <a:pPr>
              <a:defRPr/>
            </a:pPr>
            <a:endParaRPr lang="en-US" altLang="en-US" sz="1600" dirty="0">
              <a:latin typeface="Arial" panose="020B0604020202020204" pitchFamily="34" charset="0"/>
            </a:endParaRPr>
          </a:p>
          <a:p>
            <a:pPr>
              <a:defRPr/>
            </a:pPr>
            <a:r>
              <a:rPr lang="en-US" altLang="en-US" sz="1600" dirty="0">
                <a:latin typeface="Arial" panose="020B0604020202020204" pitchFamily="34" charset="0"/>
              </a:rPr>
              <a:t>4) </a:t>
            </a:r>
            <a:r>
              <a:rPr lang="en-US" altLang="en-US" sz="1600">
                <a:solidFill>
                  <a:srgbClr val="FF0000"/>
                </a:solidFill>
                <a:latin typeface="Arial" panose="020B0604020202020204" pitchFamily="34" charset="0"/>
              </a:rPr>
              <a:t>READ </a:t>
            </a:r>
            <a:r>
              <a:rPr lang="en-US" altLang="en-US" sz="1600">
                <a:latin typeface="Arial" panose="020B0604020202020204" pitchFamily="34" charset="0"/>
              </a:rPr>
              <a:t>- At our chapter </a:t>
            </a:r>
            <a:r>
              <a:rPr lang="en-US" altLang="en-US" sz="1600" dirty="0">
                <a:latin typeface="Arial" panose="020B0604020202020204" pitchFamily="34" charset="0"/>
              </a:rPr>
              <a:t>the</a:t>
            </a:r>
            <a:r>
              <a:rPr lang="en-US" altLang="en-US" sz="1600" baseline="0" dirty="0">
                <a:latin typeface="Arial" panose="020B0604020202020204" pitchFamily="34" charset="0"/>
              </a:rPr>
              <a:t> Board meets in early January each year to map out the plan for the year.  As the year matured our planning followed.  Regular meetings of the Chapter officers and Board is essential to planning and preparing for monthly meetings and special events.    This time also serves as a check point for marketing prior to the event and confirming the plan is on schedule and allows people to ask for help.   </a:t>
            </a:r>
            <a:r>
              <a:rPr lang="en-US" altLang="en-US" sz="1600" dirty="0">
                <a:latin typeface="Arial" panose="020B0604020202020204" pitchFamily="34" charset="0"/>
              </a:rPr>
              <a:t>Other chapters meet</a:t>
            </a:r>
            <a:r>
              <a:rPr lang="en-US" altLang="en-US" sz="1600" baseline="0" dirty="0">
                <a:latin typeface="Arial" panose="020B0604020202020204" pitchFamily="34" charset="0"/>
              </a:rPr>
              <a:t> with </a:t>
            </a:r>
            <a:r>
              <a:rPr lang="en-US" altLang="en-US" sz="1600" dirty="0">
                <a:latin typeface="Arial" panose="020B0604020202020204" pitchFamily="34" charset="0"/>
              </a:rPr>
              <a:t>company site lead to brainstorm activities that promote the companies objectives as well as the interest of our members.</a:t>
            </a:r>
          </a:p>
          <a:p>
            <a:endParaRPr lang="en-US" altLang="en-US" sz="1600" dirty="0">
              <a:latin typeface="Arial" panose="020B0604020202020204" pitchFamily="34" charset="0"/>
            </a:endParaRPr>
          </a:p>
          <a:p>
            <a:endParaRPr lang="en-US" altLang="en-US" sz="1300" dirty="0">
              <a:latin typeface="Arial" panose="020B0604020202020204" pitchFamily="34" charset="0"/>
            </a:endParaRPr>
          </a:p>
          <a:p>
            <a:endParaRPr lang="en-US" altLang="en-US" dirty="0"/>
          </a:p>
        </p:txBody>
      </p:sp>
    </p:spTree>
    <p:extLst>
      <p:ext uri="{BB962C8B-B14F-4D97-AF65-F5344CB8AC3E}">
        <p14:creationId xmlns:p14="http://schemas.microsoft.com/office/powerpoint/2010/main" val="392687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98CA14FC-F155-4CEE-AC9B-C832A5A76449}" type="slidenum">
              <a:rPr lang="en-US" altLang="en-US" sz="1300" smtClean="0"/>
              <a:pPr/>
              <a:t>14</a:t>
            </a:fld>
            <a:endParaRPr lang="en-US" alt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3450" y="4191000"/>
            <a:ext cx="51435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1) READ</a:t>
            </a:r>
            <a:r>
              <a:rPr lang="en-US" altLang="en-US" sz="1600" dirty="0">
                <a:latin typeface="Arial" panose="020B0604020202020204" pitchFamily="34" charset="0"/>
              </a:rPr>
              <a:t> - As we said before, advance program planning is critical to success; knowing your Chapter budget is critical to the planning.</a:t>
            </a:r>
            <a:r>
              <a:rPr lang="en-US" altLang="en-US" sz="1600" baseline="0" dirty="0">
                <a:latin typeface="Arial" panose="020B0604020202020204" pitchFamily="34" charset="0"/>
              </a:rPr>
              <a:t>  </a:t>
            </a:r>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How can you project what kind of budget you should have for your programs?  How have you learned to do more with less. “</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endParaRPr lang="en-US" altLang="en-US" sz="1300" dirty="0">
              <a:latin typeface="Arial" panose="020B0604020202020204" pitchFamily="34" charset="0"/>
            </a:endParaRPr>
          </a:p>
        </p:txBody>
      </p:sp>
    </p:spTree>
    <p:extLst>
      <p:ext uri="{BB962C8B-B14F-4D97-AF65-F5344CB8AC3E}">
        <p14:creationId xmlns:p14="http://schemas.microsoft.com/office/powerpoint/2010/main" val="118797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7968BF38-D67F-4396-A1E6-CEDD11477697}" type="slidenum">
              <a:rPr lang="en-US" altLang="en-US" sz="1300" smtClean="0"/>
              <a:pPr/>
              <a:t>15</a:t>
            </a:fld>
            <a:endParaRPr lang="en-US" altLang="en-US" sz="13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533400" y="4191000"/>
            <a:ext cx="57912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These five bullets will be expanded upon in the following slides.</a:t>
            </a:r>
            <a:r>
              <a:rPr lang="en-US" altLang="en-US" sz="1600" baseline="0" dirty="0">
                <a:latin typeface="Arial" panose="020B0604020202020204" pitchFamily="34" charset="0"/>
              </a:rPr>
              <a:t> </a:t>
            </a:r>
          </a:p>
          <a:p>
            <a:endParaRPr lang="en-US" altLang="en-US" sz="1600" baseline="0" dirty="0">
              <a:latin typeface="Arial" panose="020B0604020202020204" pitchFamily="34" charset="0"/>
            </a:endParaRPr>
          </a:p>
          <a:p>
            <a:r>
              <a:rPr lang="en-US" altLang="en-US" sz="1600" dirty="0">
                <a:latin typeface="Arial" panose="020B0604020202020204" pitchFamily="34" charset="0"/>
              </a:rPr>
              <a:t>The opening ceremonies help to set the tone for your meeting.</a:t>
            </a:r>
          </a:p>
          <a:p>
            <a:endParaRPr lang="en-US" altLang="en-US" sz="1600" dirty="0">
              <a:latin typeface="Arial" panose="020B0604020202020204" pitchFamily="34" charset="0"/>
            </a:endParaRPr>
          </a:p>
          <a:p>
            <a:r>
              <a:rPr lang="en-US" altLang="en-US" sz="1600" dirty="0">
                <a:latin typeface="Arial" panose="020B0604020202020204" pitchFamily="34" charset="0"/>
              </a:rPr>
              <a:t>In addition, the spotlight and main features will be the heart of your meeting, and should, therefore, receive utmost attention to detail.</a:t>
            </a:r>
          </a:p>
          <a:p>
            <a:endParaRPr lang="en-US" altLang="en-US" sz="1600" dirty="0">
              <a:latin typeface="Arial" panose="020B0604020202020204" pitchFamily="34" charset="0"/>
            </a:endParaRPr>
          </a:p>
          <a:p>
            <a:r>
              <a:rPr lang="en-US" altLang="en-US" sz="1600" dirty="0">
                <a:latin typeface="Arial" panose="020B0604020202020204" pitchFamily="34" charset="0"/>
              </a:rPr>
              <a:t>Any other additional activities during or after your meeting can prove to be a beneficial way to get people to network, unwind, and end the meeting event on a positive note.</a:t>
            </a:r>
          </a:p>
          <a:p>
            <a:endParaRPr lang="en-US" altLang="en-US" sz="1600" dirty="0">
              <a:latin typeface="Arial" panose="020B0604020202020204" pitchFamily="34" charset="0"/>
            </a:endParaRPr>
          </a:p>
          <a:p>
            <a:r>
              <a:rPr lang="en-US" altLang="en-US" sz="1600" dirty="0">
                <a:latin typeface="Arial" panose="020B0604020202020204" pitchFamily="34" charset="0"/>
              </a:rPr>
              <a:t>And, it’s important to close well.  Now let’s look at these individually.</a:t>
            </a:r>
          </a:p>
          <a:p>
            <a:endParaRPr lang="en-US" altLang="en-US" sz="900" dirty="0">
              <a:latin typeface="Arial" panose="020B0604020202020204" pitchFamily="34" charset="0"/>
            </a:endParaRPr>
          </a:p>
        </p:txBody>
      </p:sp>
    </p:spTree>
    <p:extLst>
      <p:ext uri="{BB962C8B-B14F-4D97-AF65-F5344CB8AC3E}">
        <p14:creationId xmlns:p14="http://schemas.microsoft.com/office/powerpoint/2010/main" val="266751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BFFF34EB-7B2A-4A49-9E74-AFCF09894F2F}" type="slidenum">
              <a:rPr lang="en-US" altLang="en-US" sz="1300" smtClean="0"/>
              <a:pPr/>
              <a:t>16</a:t>
            </a:fld>
            <a:endParaRPr lang="en-US" altLang="en-US" sz="13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533400" y="4416425"/>
            <a:ext cx="5943600" cy="4498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These are examples of the various items that may be included in the opening ceremonies.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panose="020B0604020202020204" pitchFamily="34" charset="0"/>
              </a:rPr>
              <a:t>Who will give the call to order?  The invocation?  The pledge?  Introduce the guests?  </a:t>
            </a:r>
            <a:r>
              <a:rPr lang="en-US" altLang="en-US" sz="1600" dirty="0" err="1">
                <a:latin typeface="Arial" panose="020B0604020202020204" pitchFamily="34" charset="0"/>
              </a:rPr>
              <a:t>Etc</a:t>
            </a:r>
            <a:r>
              <a:rPr lang="en-US" altLang="en-US" sz="1600" dirty="0">
                <a:latin typeface="Arial" panose="020B0604020202020204" pitchFamily="34" charset="0"/>
              </a:rPr>
              <a:t> . </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training</a:t>
            </a:r>
            <a:r>
              <a:rPr lang="en-US" altLang="en-US" sz="1600" baseline="0" dirty="0">
                <a:latin typeface="Arial" panose="020B0604020202020204" pitchFamily="34" charset="0"/>
              </a:rPr>
              <a:t> live you may</a:t>
            </a:r>
            <a:r>
              <a:rPr lang="en-US" altLang="en-US" sz="1600" dirty="0">
                <a:latin typeface="Arial" panose="020B0604020202020204" pitchFamily="34" charset="0"/>
              </a:rPr>
              <a:t>, encourage the group to list some additional items that may be part of the opening ceremonies.</a:t>
            </a:r>
          </a:p>
          <a:p>
            <a:r>
              <a:rPr lang="en-US" altLang="en-US" sz="1600" dirty="0">
                <a:latin typeface="Arial" panose="020B0604020202020204" pitchFamily="34" charset="0"/>
              </a:rPr>
              <a:t>In addition, discuss some questions that are often overlooked in opening ceremonies - such as those relating to WHO . . .</a:t>
            </a:r>
          </a:p>
          <a:p>
            <a:endParaRPr lang="en-US" altLang="en-US" sz="1600" dirty="0">
              <a:latin typeface="Arial" panose="020B0604020202020204" pitchFamily="34" charset="0"/>
            </a:endParaRPr>
          </a:p>
        </p:txBody>
      </p:sp>
    </p:spTree>
    <p:extLst>
      <p:ext uri="{BB962C8B-B14F-4D97-AF65-F5344CB8AC3E}">
        <p14:creationId xmlns:p14="http://schemas.microsoft.com/office/powerpoint/2010/main" val="42709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A6F0729B-46C6-4725-8B08-B2472A858E7A}" type="slidenum">
              <a:rPr lang="en-US" altLang="en-US" sz="1300" smtClean="0"/>
              <a:pPr/>
              <a:t>17</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Spotlight features should be short and not particularly related to the Main Feature.  We have listed a few suggestions for a Spotlight Feature.</a:t>
            </a:r>
          </a:p>
          <a:p>
            <a:endParaRPr lang="en-US" altLang="en-US" sz="1600" dirty="0">
              <a:latin typeface="Arial" panose="020B0604020202020204" pitchFamily="34" charset="0"/>
            </a:endParaRPr>
          </a:p>
          <a:p>
            <a:r>
              <a:rPr lang="en-US" altLang="en-US" sz="1600" dirty="0">
                <a:latin typeface="Arial" panose="020B0604020202020204" pitchFamily="34" charset="0"/>
              </a:rPr>
              <a:t>One important note.  Spotlight speakers should ALWAYS be given a time limit.  Far too many times a spotlight speaker will go on TOO long and take over your program.  Ten minutes is usually enough time…especially if it’s before a meal!</a:t>
            </a:r>
          </a:p>
          <a:p>
            <a:endParaRPr lang="en-US" altLang="en-US" sz="1600" dirty="0">
              <a:latin typeface="Arial" panose="020B0604020202020204" pitchFamily="34" charset="0"/>
            </a:endParaRPr>
          </a:p>
          <a:p>
            <a:endParaRPr lang="en-US" altLang="en-US" sz="1600" b="1" dirty="0">
              <a:latin typeface="Arial" panose="020B0604020202020204" pitchFamily="34" charset="0"/>
            </a:endParaRPr>
          </a:p>
          <a:p>
            <a:r>
              <a:rPr lang="en-US" altLang="en-US" sz="1600" dirty="0">
                <a:latin typeface="Arial" panose="020B0604020202020204" pitchFamily="34" charset="0"/>
              </a:rPr>
              <a:t>Note; If teaching training live, you may ask “Who do the chapters in your group tend to use?  Success stories?”</a:t>
            </a:r>
          </a:p>
          <a:p>
            <a:endParaRPr lang="en-US" altLang="en-US" sz="1600" dirty="0"/>
          </a:p>
        </p:txBody>
      </p:sp>
    </p:spTree>
    <p:extLst>
      <p:ext uri="{BB962C8B-B14F-4D97-AF65-F5344CB8AC3E}">
        <p14:creationId xmlns:p14="http://schemas.microsoft.com/office/powerpoint/2010/main" val="351502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92252281-34A6-4CDC-80EA-DA7C42B7FC4E}" type="slidenum">
              <a:rPr lang="en-US" altLang="en-US" sz="1300" smtClean="0"/>
              <a:pPr/>
              <a:t>18</a:t>
            </a:fld>
            <a:endParaRPr lang="en-US" altLang="en-US" sz="13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1) READ the Slide</a:t>
            </a:r>
          </a:p>
          <a:p>
            <a:endParaRPr lang="en-US" altLang="en-US" sz="1600" dirty="0">
              <a:latin typeface="Arial" panose="020B0604020202020204" pitchFamily="34" charset="0"/>
            </a:endParaRPr>
          </a:p>
          <a:p>
            <a:r>
              <a:rPr lang="en-US" altLang="en-US" sz="1600" dirty="0">
                <a:solidFill>
                  <a:srgbClr val="FF0000"/>
                </a:solidFill>
                <a:latin typeface="Arial" panose="020B0604020202020204" pitchFamily="34" charset="0"/>
              </a:rPr>
              <a:t>2) READ </a:t>
            </a:r>
            <a:r>
              <a:rPr lang="en-US" altLang="en-US" sz="1600" dirty="0">
                <a:latin typeface="Arial" panose="020B0604020202020204" pitchFamily="34" charset="0"/>
              </a:rPr>
              <a:t>- At our chapter we have a secret hand shaker to increase networking.  Ex;  the 10</a:t>
            </a:r>
            <a:r>
              <a:rPr lang="en-US" altLang="en-US" sz="1600" baseline="30000" dirty="0">
                <a:latin typeface="Arial" panose="020B0604020202020204" pitchFamily="34" charset="0"/>
              </a:rPr>
              <a:t>th</a:t>
            </a:r>
            <a:r>
              <a:rPr lang="en-US" altLang="en-US" sz="1600" dirty="0">
                <a:latin typeface="Arial" panose="020B0604020202020204" pitchFamily="34" charset="0"/>
              </a:rPr>
              <a:t> person that shakes the hand of the secret hand shaker will win tickets to our next LMLA event.</a:t>
            </a:r>
          </a:p>
          <a:p>
            <a:endParaRPr lang="en-US" altLang="en-US" sz="1600" dirty="0">
              <a:latin typeface="Arial" panose="020B0604020202020204" pitchFamily="34" charset="0"/>
            </a:endParaRPr>
          </a:p>
          <a:p>
            <a:r>
              <a:rPr lang="en-US" altLang="en-US" sz="1600" dirty="0">
                <a:latin typeface="Arial" panose="020B0604020202020204" pitchFamily="34" charset="0"/>
              </a:rPr>
              <a:t>3) </a:t>
            </a:r>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We also have table sponsors at our dinner meetings; we assign a leader to each table, this allows members to sit at their table and interact with the company leader or executive.  We are so compartmentalized that most employees do not get this type of opportunity during their normal work day.</a:t>
            </a:r>
          </a:p>
          <a:p>
            <a:endParaRPr lang="en-US" altLang="en-US" sz="1600" dirty="0">
              <a:latin typeface="Arial" panose="020B0604020202020204" pitchFamily="34" charset="0"/>
            </a:endParaRPr>
          </a:p>
        </p:txBody>
      </p:sp>
    </p:spTree>
    <p:extLst>
      <p:ext uri="{BB962C8B-B14F-4D97-AF65-F5344CB8AC3E}">
        <p14:creationId xmlns:p14="http://schemas.microsoft.com/office/powerpoint/2010/main" val="317790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47C112E6-1724-4559-8FF6-231635E91520}" type="slidenum">
              <a:rPr lang="en-US" altLang="en-US" sz="1300" smtClean="0"/>
              <a:pPr/>
              <a:t>19</a:t>
            </a:fld>
            <a:endParaRPr lang="en-US" alt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90600" y="4267200"/>
            <a:ext cx="5141913"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 </a:t>
            </a:r>
            <a:r>
              <a:rPr lang="en-US" altLang="en-US" sz="1600" dirty="0">
                <a:latin typeface="Arial" panose="020B0604020202020204" pitchFamily="34" charset="0"/>
              </a:rPr>
              <a:t>Getting the right speaker for your meeting can be quite a challenge.  Many different items must be considered, such as:</a:t>
            </a:r>
          </a:p>
          <a:p>
            <a:pPr>
              <a:buFontTx/>
              <a:buChar char="•"/>
            </a:pPr>
            <a:r>
              <a:rPr lang="en-US" altLang="en-US" sz="1600" dirty="0">
                <a:latin typeface="Arial" panose="020B0604020202020204" pitchFamily="34" charset="0"/>
              </a:rPr>
              <a:t>   Does the meeting have a theme?</a:t>
            </a:r>
          </a:p>
          <a:p>
            <a:pPr>
              <a:buFontTx/>
              <a:buChar char="•"/>
            </a:pPr>
            <a:r>
              <a:rPr lang="en-US" altLang="en-US" sz="1600" dirty="0">
                <a:latin typeface="Arial" panose="020B0604020202020204" pitchFamily="34" charset="0"/>
              </a:rPr>
              <a:t>   Have the meetings had too many “serious” speakers,   and is it time for something on the lighter side?</a:t>
            </a:r>
          </a:p>
          <a:p>
            <a:pPr>
              <a:buFontTx/>
              <a:buChar char="•"/>
            </a:pPr>
            <a:r>
              <a:rPr lang="en-US" altLang="en-US" sz="1600" dirty="0">
                <a:latin typeface="Arial" panose="020B0604020202020204" pitchFamily="34" charset="0"/>
              </a:rPr>
              <a:t>   Do we not need a “speaker”, but rather something different … like a panel, film, </a:t>
            </a:r>
            <a:r>
              <a:rPr lang="en-US" altLang="en-US" sz="1600" dirty="0" err="1">
                <a:latin typeface="Arial" panose="020B0604020202020204" pitchFamily="34" charset="0"/>
              </a:rPr>
              <a:t>etc</a:t>
            </a:r>
            <a:r>
              <a:rPr lang="en-US" altLang="en-US" sz="1600" dirty="0">
                <a:latin typeface="Arial" panose="020B0604020202020204" pitchFamily="34" charset="0"/>
              </a:rPr>
              <a:t>…?</a:t>
            </a:r>
          </a:p>
          <a:p>
            <a:pPr>
              <a:buFontTx/>
              <a:buChar char="•"/>
            </a:pPr>
            <a:r>
              <a:rPr lang="en-US" altLang="en-US" sz="1600" dirty="0">
                <a:latin typeface="Arial" panose="020B0604020202020204" pitchFamily="34" charset="0"/>
              </a:rPr>
              <a:t>   How much money is in the budget for a speaker?</a:t>
            </a:r>
          </a:p>
          <a:p>
            <a:pPr>
              <a:buFontTx/>
              <a:buChar char="•"/>
            </a:pPr>
            <a:r>
              <a:rPr lang="en-US" altLang="en-US" sz="1600" dirty="0">
                <a:latin typeface="Arial" panose="020B0604020202020204" pitchFamily="34" charset="0"/>
              </a:rPr>
              <a:t>   Great ideas can be found from networking </a:t>
            </a:r>
            <a:r>
              <a:rPr lang="en-US" altLang="en-US" sz="1600">
                <a:latin typeface="Arial" panose="020B0604020202020204" pitchFamily="34" charset="0"/>
              </a:rPr>
              <a:t>at NMA Annual </a:t>
            </a:r>
            <a:r>
              <a:rPr lang="en-US" altLang="en-US" sz="1600" dirty="0">
                <a:latin typeface="Arial" panose="020B0604020202020204" pitchFamily="34" charset="0"/>
              </a:rPr>
              <a:t>conferences</a:t>
            </a:r>
          </a:p>
          <a:p>
            <a:endParaRPr lang="en-US" altLang="en-US" sz="1600" dirty="0">
              <a:latin typeface="Arial" panose="020B0604020202020204" pitchFamily="34" charset="0"/>
            </a:endParaRPr>
          </a:p>
          <a:p>
            <a:r>
              <a:rPr lang="en-US" altLang="en-US" sz="1600" b="0" dirty="0">
                <a:latin typeface="Arial" panose="020B0604020202020204" pitchFamily="34" charset="0"/>
              </a:rPr>
              <a:t>Note; If teaching the training live, ask “What else can the group think of?”</a:t>
            </a:r>
          </a:p>
        </p:txBody>
      </p:sp>
    </p:spTree>
    <p:extLst>
      <p:ext uri="{BB962C8B-B14F-4D97-AF65-F5344CB8AC3E}">
        <p14:creationId xmlns:p14="http://schemas.microsoft.com/office/powerpoint/2010/main" val="232328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Tahoma" panose="020B0604030504040204" pitchFamily="34" charset="0"/>
              </a:defRPr>
            </a:lvl1pPr>
            <a:lvl2pPr marL="742950" indent="-285750" defTabSz="906463">
              <a:defRPr>
                <a:solidFill>
                  <a:schemeClr val="tx1"/>
                </a:solidFill>
                <a:latin typeface="Tahoma" panose="020B0604030504040204" pitchFamily="34" charset="0"/>
              </a:defRPr>
            </a:lvl2pPr>
            <a:lvl3pPr marL="1143000" indent="-228600" defTabSz="906463">
              <a:defRPr>
                <a:solidFill>
                  <a:schemeClr val="tx1"/>
                </a:solidFill>
                <a:latin typeface="Tahoma" panose="020B0604030504040204" pitchFamily="34" charset="0"/>
              </a:defRPr>
            </a:lvl3pPr>
            <a:lvl4pPr marL="1600200" indent="-228600" defTabSz="906463">
              <a:defRPr>
                <a:solidFill>
                  <a:schemeClr val="tx1"/>
                </a:solidFill>
                <a:latin typeface="Tahoma" panose="020B0604030504040204" pitchFamily="34" charset="0"/>
              </a:defRPr>
            </a:lvl4pPr>
            <a:lvl5pPr marL="2057400" indent="-228600" defTabSz="906463">
              <a:defRPr>
                <a:solidFill>
                  <a:schemeClr val="tx1"/>
                </a:solidFill>
                <a:latin typeface="Tahoma" panose="020B0604030504040204" pitchFamily="34" charset="0"/>
              </a:defRPr>
            </a:lvl5pPr>
            <a:lvl6pPr marL="2514600" indent="-228600" defTabSz="906463" eaLnBrk="0" fontAlgn="base" hangingPunct="0">
              <a:spcBef>
                <a:spcPct val="0"/>
              </a:spcBef>
              <a:spcAft>
                <a:spcPct val="0"/>
              </a:spcAft>
              <a:defRPr>
                <a:solidFill>
                  <a:schemeClr val="tx1"/>
                </a:solidFill>
                <a:latin typeface="Tahoma" panose="020B0604030504040204" pitchFamily="34" charset="0"/>
              </a:defRPr>
            </a:lvl6pPr>
            <a:lvl7pPr marL="2971800" indent="-228600" defTabSz="906463" eaLnBrk="0" fontAlgn="base" hangingPunct="0">
              <a:spcBef>
                <a:spcPct val="0"/>
              </a:spcBef>
              <a:spcAft>
                <a:spcPct val="0"/>
              </a:spcAft>
              <a:defRPr>
                <a:solidFill>
                  <a:schemeClr val="tx1"/>
                </a:solidFill>
                <a:latin typeface="Tahoma" panose="020B0604030504040204" pitchFamily="34" charset="0"/>
              </a:defRPr>
            </a:lvl7pPr>
            <a:lvl8pPr marL="3429000" indent="-228600" defTabSz="906463" eaLnBrk="0" fontAlgn="base" hangingPunct="0">
              <a:spcBef>
                <a:spcPct val="0"/>
              </a:spcBef>
              <a:spcAft>
                <a:spcPct val="0"/>
              </a:spcAft>
              <a:defRPr>
                <a:solidFill>
                  <a:schemeClr val="tx1"/>
                </a:solidFill>
                <a:latin typeface="Tahoma" panose="020B0604030504040204" pitchFamily="34" charset="0"/>
              </a:defRPr>
            </a:lvl8pPr>
            <a:lvl9pPr marL="3886200" indent="-228600" defTabSz="906463" eaLnBrk="0" fontAlgn="base" hangingPunct="0">
              <a:spcBef>
                <a:spcPct val="0"/>
              </a:spcBef>
              <a:spcAft>
                <a:spcPct val="0"/>
              </a:spcAft>
              <a:defRPr>
                <a:solidFill>
                  <a:schemeClr val="tx1"/>
                </a:solidFill>
                <a:latin typeface="Tahoma" panose="020B0604030504040204" pitchFamily="34" charset="0"/>
              </a:defRPr>
            </a:lvl9pPr>
          </a:lstStyle>
          <a:p>
            <a:fld id="{085E009E-6AE3-44E1-8272-45B425E1F7FD}"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8435" name="Rectangle 2"/>
          <p:cNvSpPr>
            <a:spLocks noGrp="1" noChangeArrowheads="1"/>
          </p:cNvSpPr>
          <p:nvPr>
            <p:ph type="body" idx="1"/>
          </p:nvPr>
        </p:nvSpPr>
        <p:spPr>
          <a:xfrm>
            <a:off x="923925" y="4378325"/>
            <a:ext cx="5086350" cy="474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10" tIns="47157" rIns="94310" bIns="47157"/>
          <a:lstStyle/>
          <a:p>
            <a:pPr eaLnBrk="1" hangingPunct="1">
              <a:spcBef>
                <a:spcPct val="0"/>
              </a:spcBef>
            </a:pPr>
            <a:endParaRPr lang="en-US" altLang="en-US" i="1" dirty="0">
              <a:latin typeface="Arial" panose="020B0604020202020204" pitchFamily="34" charset="0"/>
            </a:endParaRPr>
          </a:p>
          <a:p>
            <a:pPr eaLnBrk="1" hangingPunct="1">
              <a:spcBef>
                <a:spcPct val="0"/>
              </a:spcBef>
            </a:pPr>
            <a:r>
              <a:rPr lang="en-US" altLang="en-US" sz="2400" dirty="0">
                <a:latin typeface="Arial" panose="020B0604020202020204" pitchFamily="34" charset="0"/>
              </a:rPr>
              <a:t>Someone will introduce Shelly – probably Steve Bailey.  </a:t>
            </a:r>
          </a:p>
        </p:txBody>
      </p:sp>
      <p:sp>
        <p:nvSpPr>
          <p:cNvPr id="18436" name="Rectangle 3"/>
          <p:cNvSpPr>
            <a:spLocks noGrp="1" noRot="1" noChangeAspect="1" noChangeArrowheads="1" noTextEdit="1"/>
          </p:cNvSpPr>
          <p:nvPr>
            <p:ph type="sldImg"/>
          </p:nvPr>
        </p:nvSpPr>
        <p:spPr>
          <a:xfrm>
            <a:off x="1168400" y="698500"/>
            <a:ext cx="4597400" cy="3448050"/>
          </a:xfrm>
          <a:ln w="12700" cap="flat">
            <a:solidFill>
              <a:schemeClr val="tx1"/>
            </a:solidFill>
          </a:ln>
        </p:spPr>
      </p:sp>
    </p:spTree>
    <p:extLst>
      <p:ext uri="{BB962C8B-B14F-4D97-AF65-F5344CB8AC3E}">
        <p14:creationId xmlns:p14="http://schemas.microsoft.com/office/powerpoint/2010/main" val="388705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85622B10-49B6-4EFB-9EEF-91F66CBBAAE7}" type="slidenum">
              <a:rPr lang="en-US" altLang="en-US" sz="1300" smtClean="0"/>
              <a:pPr/>
              <a:t>20</a:t>
            </a:fld>
            <a:endParaRPr lang="en-US"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r>
              <a:rPr lang="en-US" altLang="en-US" sz="1600" dirty="0">
                <a:latin typeface="Arial" panose="020B0604020202020204" pitchFamily="34" charset="0"/>
              </a:rPr>
              <a:t>Note;</a:t>
            </a:r>
            <a:r>
              <a:rPr lang="en-US" altLang="en-US" sz="1600" baseline="0" dirty="0">
                <a:latin typeface="Arial" panose="020B0604020202020204" pitchFamily="34" charset="0"/>
              </a:rPr>
              <a:t> If teaching the training live; </a:t>
            </a:r>
            <a:r>
              <a:rPr lang="en-US" altLang="en-US" sz="1600" dirty="0">
                <a:latin typeface="Arial" panose="020B0604020202020204" pitchFamily="34" charset="0"/>
              </a:rPr>
              <a:t>Display this slide before the group and allow them to provide answers and feedback </a:t>
            </a:r>
            <a:r>
              <a:rPr lang="en-US" altLang="en-US" sz="1600" b="1" dirty="0">
                <a:latin typeface="Arial" panose="020B0604020202020204" pitchFamily="34" charset="0"/>
              </a:rPr>
              <a:t>before</a:t>
            </a:r>
            <a:r>
              <a:rPr lang="en-US" altLang="en-US" sz="1600" dirty="0">
                <a:latin typeface="Arial" panose="020B0604020202020204" pitchFamily="34" charset="0"/>
              </a:rPr>
              <a:t> proceeding onto the next slide - which reveals the “official” answer to this question</a:t>
            </a:r>
            <a:r>
              <a:rPr lang="en-US" altLang="en-US" sz="1600" baseline="0" dirty="0">
                <a:latin typeface="Arial" panose="020B0604020202020204" pitchFamily="34" charset="0"/>
              </a:rPr>
              <a:t>.  </a:t>
            </a:r>
            <a:r>
              <a:rPr lang="en-US" altLang="en-US" sz="1600" dirty="0">
                <a:latin typeface="Arial" panose="020B0604020202020204" pitchFamily="34" charset="0"/>
              </a:rPr>
              <a:t>Some participants will give answers that are found on </a:t>
            </a:r>
            <a:r>
              <a:rPr lang="en-US" altLang="en-US" sz="1600">
                <a:latin typeface="Arial" panose="020B0604020202020204" pitchFamily="34" charset="0"/>
              </a:rPr>
              <a:t>the following </a:t>
            </a:r>
            <a:r>
              <a:rPr lang="en-US" altLang="en-US" sz="1600" dirty="0">
                <a:latin typeface="Arial" panose="020B0604020202020204" pitchFamily="34" charset="0"/>
              </a:rPr>
              <a:t>slides, while others may offer new suggestions that are not listed.  That’s okay, for there are many “correct” ways of doing things - the important thing is to have the foundation of the three fundamental steps.</a:t>
            </a:r>
          </a:p>
        </p:txBody>
      </p:sp>
    </p:spTree>
    <p:extLst>
      <p:ext uri="{BB962C8B-B14F-4D97-AF65-F5344CB8AC3E}">
        <p14:creationId xmlns:p14="http://schemas.microsoft.com/office/powerpoint/2010/main" val="32657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2101514B-CD7B-42E7-A7B5-1A07F845B14F}" type="slidenum">
              <a:rPr lang="en-US" altLang="en-US" sz="1300" smtClean="0"/>
              <a:pPr/>
              <a:t>21</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1) Read</a:t>
            </a:r>
            <a:r>
              <a:rPr lang="en-US" altLang="en-US" sz="1600" baseline="0" dirty="0">
                <a:solidFill>
                  <a:srgbClr val="FF0000"/>
                </a:solidFill>
                <a:latin typeface="Arial" panose="020B0604020202020204" pitchFamily="34" charset="0"/>
              </a:rPr>
              <a:t> - </a:t>
            </a:r>
            <a:r>
              <a:rPr lang="en-US" altLang="en-US" sz="1600" dirty="0">
                <a:latin typeface="Arial" panose="020B0604020202020204" pitchFamily="34" charset="0"/>
              </a:rPr>
              <a:t>These are examples of the various details that are involved in “Staging” the meeting.</a:t>
            </a:r>
          </a:p>
          <a:p>
            <a:r>
              <a:rPr lang="en-US" altLang="en-US" sz="1600" dirty="0">
                <a:latin typeface="Arial" panose="020B0604020202020204" pitchFamily="34" charset="0"/>
              </a:rPr>
              <a:t> </a:t>
            </a:r>
          </a:p>
          <a:p>
            <a:r>
              <a:rPr lang="en-US" altLang="en-US" sz="1600" dirty="0">
                <a:latin typeface="Arial" panose="020B0604020202020204" pitchFamily="34" charset="0"/>
              </a:rPr>
              <a:t>2)</a:t>
            </a:r>
            <a:r>
              <a:rPr lang="en-US" altLang="en-US" sz="1600" baseline="0" dirty="0">
                <a:latin typeface="Arial" panose="020B0604020202020204" pitchFamily="34" charset="0"/>
              </a:rPr>
              <a:t> </a:t>
            </a:r>
            <a:r>
              <a:rPr lang="en-US" altLang="en-US" sz="1600" baseline="0" dirty="0">
                <a:solidFill>
                  <a:srgbClr val="FF0000"/>
                </a:solidFill>
                <a:latin typeface="Arial" panose="020B0604020202020204" pitchFamily="34" charset="0"/>
              </a:rPr>
              <a:t>READ</a:t>
            </a:r>
            <a:r>
              <a:rPr lang="en-US" altLang="en-US" sz="1600" dirty="0">
                <a:solidFill>
                  <a:srgbClr val="FF0000"/>
                </a:solidFill>
                <a:latin typeface="Arial" panose="020B0604020202020204" pitchFamily="34" charset="0"/>
              </a:rPr>
              <a:t> the slide</a:t>
            </a:r>
          </a:p>
          <a:p>
            <a:endParaRPr lang="en-US" altLang="en-US" sz="1600" dirty="0">
              <a:latin typeface="Arial" panose="020B0604020202020204" pitchFamily="34" charset="0"/>
            </a:endParaRPr>
          </a:p>
          <a:p>
            <a:r>
              <a:rPr lang="en-US" altLang="en-US" sz="1600" dirty="0">
                <a:latin typeface="Arial" panose="020B0604020202020204" pitchFamily="34" charset="0"/>
              </a:rPr>
              <a:t>Note;</a:t>
            </a:r>
            <a:r>
              <a:rPr lang="en-US" altLang="en-US" sz="1600" baseline="0" dirty="0">
                <a:latin typeface="Arial" panose="020B0604020202020204" pitchFamily="34" charset="0"/>
              </a:rPr>
              <a:t> If teaching the training live; </a:t>
            </a:r>
            <a:r>
              <a:rPr lang="en-US" altLang="en-US" sz="1600" dirty="0">
                <a:latin typeface="Arial" panose="020B0604020202020204" pitchFamily="34" charset="0"/>
              </a:rPr>
              <a:t>You may choose to elaborate a little bit on each one, or just a few.  This is a great place to solicit best practices and lessons learned.</a:t>
            </a:r>
          </a:p>
          <a:p>
            <a:r>
              <a:rPr lang="en-US" altLang="en-US" sz="1600" dirty="0">
                <a:latin typeface="Arial" panose="020B0604020202020204" pitchFamily="34" charset="0"/>
              </a:rPr>
              <a:t>Also, encourage the group to list some additional items that are involved in “staging” the meeting.</a:t>
            </a:r>
          </a:p>
        </p:txBody>
      </p:sp>
    </p:spTree>
    <p:extLst>
      <p:ext uri="{BB962C8B-B14F-4D97-AF65-F5344CB8AC3E}">
        <p14:creationId xmlns:p14="http://schemas.microsoft.com/office/powerpoint/2010/main" val="288408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D312F43-916B-46D4-925E-AB29AE5AFB8F}" type="slidenum">
              <a:rPr lang="en-US" altLang="en-US" sz="1300" smtClean="0"/>
              <a:pPr/>
              <a:t>22</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a:t>
            </a:r>
            <a:r>
              <a:rPr lang="en-US" altLang="en-US" sz="1600" baseline="0" dirty="0">
                <a:latin typeface="Arial" panose="020B0604020202020204" pitchFamily="34" charset="0"/>
              </a:rPr>
              <a:t> If teaching the training live; </a:t>
            </a:r>
            <a:r>
              <a:rPr lang="en-US" altLang="en-US" sz="1600" dirty="0">
                <a:latin typeface="Arial" panose="020B0604020202020204" pitchFamily="34" charset="0"/>
              </a:rPr>
              <a:t>Encourage the group to list some additional items that are involved in “staging” the meeting.</a:t>
            </a:r>
          </a:p>
        </p:txBody>
      </p:sp>
    </p:spTree>
    <p:extLst>
      <p:ext uri="{BB962C8B-B14F-4D97-AF65-F5344CB8AC3E}">
        <p14:creationId xmlns:p14="http://schemas.microsoft.com/office/powerpoint/2010/main" val="357034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276154D8-4409-445C-8646-ADBC816AE8C0}" type="slidenum">
              <a:rPr lang="en-US" altLang="en-US" sz="1300" smtClean="0"/>
              <a:pPr/>
              <a:t>23</a:t>
            </a:fld>
            <a:endParaRPr lang="en-US" alt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READ - </a:t>
            </a:r>
            <a:r>
              <a:rPr lang="en-US" altLang="en-US" sz="1600" dirty="0">
                <a:latin typeface="Arial" panose="020B0604020202020204" pitchFamily="34" charset="0"/>
              </a:rPr>
              <a:t>For the most part, people CHOOSE to come to your event because they expect to have a nice time…and the definitions of that are all over the place.  Yet the fact remains that most people want to FEEL good about having made the buying decision.  You have</a:t>
            </a:r>
            <a:r>
              <a:rPr lang="en-US" altLang="en-US" sz="1600" baseline="0" dirty="0">
                <a:latin typeface="Arial" panose="020B0604020202020204" pitchFamily="34" charset="0"/>
              </a:rPr>
              <a:t> to create that atmosphere of community.</a:t>
            </a:r>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panose="020B0604020202020204" pitchFamily="34" charset="0"/>
              </a:rPr>
              <a:t>Note; If teaching the training live; At your tables please discuss what keeps people from attending your meeting and what is the fix?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3574913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BCF25772-B855-49E5-BCBF-708DAFC6A356}" type="slidenum">
              <a:rPr lang="en-US" altLang="en-US" sz="1300" smtClean="0"/>
              <a:pPr/>
              <a:t>24</a:t>
            </a:fld>
            <a:endParaRPr lang="en-US" alt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a:t>
            </a:r>
            <a:r>
              <a:rPr lang="en-US" altLang="en-US" sz="1600" dirty="0">
                <a:solidFill>
                  <a:schemeClr val="tx1"/>
                </a:solidFill>
                <a:latin typeface="Arial" panose="020B0604020202020204" pitchFamily="34" charset="0"/>
              </a:rPr>
              <a:t> There’s </a:t>
            </a:r>
            <a:r>
              <a:rPr lang="en-US" altLang="en-US" sz="1600" dirty="0">
                <a:latin typeface="Arial" panose="020B0604020202020204" pitchFamily="34" charset="0"/>
              </a:rPr>
              <a:t>an old saying about programs management:  “Open and Close Strongly!”</a:t>
            </a:r>
          </a:p>
          <a:p>
            <a:endParaRPr lang="en-US" altLang="en-US" sz="1600" dirty="0">
              <a:latin typeface="Arial" panose="020B0604020202020204" pitchFamily="34" charset="0"/>
            </a:endParaRPr>
          </a:p>
          <a:p>
            <a:r>
              <a:rPr lang="en-US" altLang="en-US" sz="1600" dirty="0">
                <a:latin typeface="Arial" panose="020B0604020202020204" pitchFamily="34" charset="0"/>
              </a:rPr>
              <a:t>Close your meetings professionally.  Use the opportunity to highlight an upcoming event.  Score points with the appropriate thank </a:t>
            </a:r>
            <a:r>
              <a:rPr lang="en-US" altLang="en-US" sz="1600" dirty="0" err="1">
                <a:latin typeface="Arial" panose="020B0604020202020204" pitchFamily="34" charset="0"/>
              </a:rPr>
              <a:t>you’s</a:t>
            </a:r>
            <a:r>
              <a:rPr lang="en-US" altLang="en-US" sz="1600" dirty="0">
                <a:latin typeface="Arial" panose="020B0604020202020204" pitchFamily="34" charset="0"/>
              </a:rPr>
              <a:t>.</a:t>
            </a:r>
          </a:p>
          <a:p>
            <a:endParaRPr lang="en-US" altLang="en-US" sz="1600" dirty="0">
              <a:latin typeface="Arial" panose="020B0604020202020204" pitchFamily="34" charset="0"/>
            </a:endParaRPr>
          </a:p>
          <a:p>
            <a:r>
              <a:rPr lang="en-US" altLang="en-US" sz="1600" dirty="0">
                <a:latin typeface="Arial" panose="020B0604020202020204" pitchFamily="34" charset="0"/>
              </a:rPr>
              <a:t>At our chapter we give away door prizes at the end of the event and we do a 50/50 drawing and also raffle prizes along with a secret hand shaker award.</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 live; ask “What are some good ways to end your event on a high note?”</a:t>
            </a:r>
          </a:p>
          <a:p>
            <a:endParaRPr lang="en-US" altLang="en-US" sz="1600" dirty="0">
              <a:latin typeface="Arial" panose="020B0604020202020204" pitchFamily="34" charset="0"/>
            </a:endParaRPr>
          </a:p>
        </p:txBody>
      </p:sp>
    </p:spTree>
    <p:extLst>
      <p:ext uri="{BB962C8B-B14F-4D97-AF65-F5344CB8AC3E}">
        <p14:creationId xmlns:p14="http://schemas.microsoft.com/office/powerpoint/2010/main" val="2993054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4550F99D-9DF3-4B55-A7C3-AB0FE26D1B25}" type="slidenum">
              <a:rPr lang="en-US" altLang="en-US" sz="1300" smtClean="0"/>
              <a:pPr/>
              <a:t>25</a:t>
            </a:fld>
            <a:endParaRPr lang="en-US" alt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a:t>
            </a:r>
            <a:r>
              <a:rPr lang="en-US" altLang="en-US" sz="1600" dirty="0">
                <a:solidFill>
                  <a:schemeClr val="tx1"/>
                </a:solidFill>
                <a:latin typeface="Arial" panose="020B0604020202020204" pitchFamily="34" charset="0"/>
              </a:rPr>
              <a:t>Top</a:t>
            </a:r>
            <a:r>
              <a:rPr lang="en-US" altLang="en-US" sz="1600" baseline="0" dirty="0">
                <a:latin typeface="Arial" panose="020B0604020202020204" pitchFamily="34" charset="0"/>
              </a:rPr>
              <a:t> Management Night is a very well received meeting</a:t>
            </a:r>
            <a:r>
              <a:rPr lang="en-US" altLang="en-US" sz="1600" dirty="0">
                <a:latin typeface="Arial" panose="020B0604020202020204" pitchFamily="34" charset="0"/>
              </a:rPr>
              <a:t>?</a:t>
            </a:r>
          </a:p>
          <a:p>
            <a:endParaRPr lang="en-US" altLang="en-US" sz="1600" dirty="0">
              <a:latin typeface="Arial" panose="020B0604020202020204" pitchFamily="34" charset="0"/>
            </a:endParaRPr>
          </a:p>
          <a:p>
            <a:r>
              <a:rPr lang="en-US" altLang="en-US" sz="1600" dirty="0">
                <a:latin typeface="Arial" panose="020B0604020202020204" pitchFamily="34" charset="0"/>
              </a:rPr>
              <a:t>We actually hold Presidents</a:t>
            </a:r>
            <a:r>
              <a:rPr lang="en-US" altLang="en-US" sz="1600" baseline="0" dirty="0">
                <a:latin typeface="Arial" panose="020B0604020202020204" pitchFamily="34" charset="0"/>
              </a:rPr>
              <a:t> Night at our chapter and we find that w</a:t>
            </a:r>
            <a:r>
              <a:rPr lang="en-US" altLang="en-US" sz="1600" dirty="0">
                <a:latin typeface="Arial" panose="020B0604020202020204" pitchFamily="34" charset="0"/>
              </a:rPr>
              <a:t>e have a higher attendance when an executive speaks. </a:t>
            </a:r>
          </a:p>
          <a:p>
            <a:endParaRPr lang="en-US" altLang="en-US" sz="1600" dirty="0">
              <a:latin typeface="Arial" panose="020B0604020202020204" pitchFamily="34" charset="0"/>
            </a:endParaRPr>
          </a:p>
          <a:p>
            <a:r>
              <a:rPr lang="en-US" altLang="en-US" sz="1600" dirty="0">
                <a:latin typeface="Arial" panose="020B0604020202020204" pitchFamily="34" charset="0"/>
              </a:rPr>
              <a:t>This type of event also gives the employees an opportunity to network with executives.  </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 live; ask “How do you make the meeting</a:t>
            </a:r>
            <a:r>
              <a:rPr lang="en-US" altLang="en-US" sz="1600" baseline="0" dirty="0">
                <a:latin typeface="Arial" panose="020B0604020202020204" pitchFamily="34" charset="0"/>
              </a:rPr>
              <a:t> spectacular? How do you make your chapter look value-added at top management night?”</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294500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C648E9BA-F95E-45B3-8BB8-D4D92757870F}" type="slidenum">
              <a:rPr lang="en-US" altLang="en-US" sz="1300" smtClean="0"/>
              <a:pPr/>
              <a:t>26</a:t>
            </a:fld>
            <a:endParaRPr lang="en-US" altLang="en-US" sz="13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dirty="0">
                <a:solidFill>
                  <a:srgbClr val="FF0000"/>
                </a:solidFill>
                <a:latin typeface="Arial" panose="020B0604020202020204" pitchFamily="34" charset="0"/>
              </a:rPr>
              <a:t>1) READ the slide</a:t>
            </a:r>
          </a:p>
          <a:p>
            <a:endParaRPr lang="en-US" altLang="en-US" sz="1300" dirty="0">
              <a:solidFill>
                <a:srgbClr val="FF0000"/>
              </a:solidFill>
              <a:latin typeface="Arial" panose="020B0604020202020204" pitchFamily="34" charset="0"/>
            </a:endParaRPr>
          </a:p>
          <a:p>
            <a:r>
              <a:rPr lang="en-US" altLang="en-US" sz="1300" dirty="0">
                <a:solidFill>
                  <a:srgbClr val="FF0000"/>
                </a:solidFill>
                <a:latin typeface="Arial" panose="020B0604020202020204" pitchFamily="34" charset="0"/>
              </a:rPr>
              <a:t>2) Read – </a:t>
            </a:r>
            <a:r>
              <a:rPr lang="en-US" altLang="en-US" sz="1300" dirty="0">
                <a:latin typeface="Arial" panose="020B0604020202020204" pitchFamily="34" charset="0"/>
              </a:rPr>
              <a:t>At our chapter we meet periodically with our chapter advisors and Champion,</a:t>
            </a:r>
            <a:r>
              <a:rPr lang="en-US" altLang="en-US" sz="1300" baseline="0" dirty="0">
                <a:latin typeface="Arial" panose="020B0604020202020204" pitchFamily="34" charset="0"/>
              </a:rPr>
              <a:t> a </a:t>
            </a:r>
            <a:r>
              <a:rPr lang="en-US" altLang="en-US" sz="1300" dirty="0">
                <a:latin typeface="Arial" panose="020B0604020202020204" pitchFamily="34" charset="0"/>
              </a:rPr>
              <a:t>company executive, to see what we can take off their plate.  We are the conduit for communication between the company and the employee.  Be sure to make your chapter value added for the company.</a:t>
            </a:r>
          </a:p>
          <a:p>
            <a:endParaRPr lang="en-US" altLang="en-US" sz="1300" dirty="0">
              <a:latin typeface="Arial" panose="020B0604020202020204" pitchFamily="34" charset="0"/>
            </a:endParaRPr>
          </a:p>
          <a:p>
            <a:r>
              <a:rPr lang="en-US" altLang="en-US" sz="1300" dirty="0">
                <a:latin typeface="Arial" panose="020B0604020202020204" pitchFamily="34" charset="0"/>
              </a:rPr>
              <a:t>3) Invite</a:t>
            </a:r>
            <a:r>
              <a:rPr lang="en-US" altLang="en-US" sz="1300" baseline="0" dirty="0">
                <a:latin typeface="Arial" panose="020B0604020202020204" pitchFamily="34" charset="0"/>
              </a:rPr>
              <a:t> them!   Do all of your location executives KNOW about your Chapter?  When is the last time you actually invited them to participate in a meeting?  Or asked your Champion to get you as a Chapter leader invited to a sr. executive meeting?</a:t>
            </a:r>
            <a:endParaRPr lang="en-US" altLang="en-US" sz="1300" dirty="0">
              <a:latin typeface="Arial" panose="020B0604020202020204" pitchFamily="34" charset="0"/>
            </a:endParaRPr>
          </a:p>
        </p:txBody>
      </p:sp>
    </p:spTree>
    <p:extLst>
      <p:ext uri="{BB962C8B-B14F-4D97-AF65-F5344CB8AC3E}">
        <p14:creationId xmlns:p14="http://schemas.microsoft.com/office/powerpoint/2010/main" val="157568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F4F9F629-9EB8-4937-AAD8-522D779C1BCD}" type="slidenum">
              <a:rPr lang="en-US" altLang="en-US" sz="1300" smtClean="0"/>
              <a:pPr/>
              <a:t>27</a:t>
            </a:fld>
            <a:endParaRPr lang="en-US" alt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dirty="0">
                <a:solidFill>
                  <a:srgbClr val="FF0000"/>
                </a:solidFill>
                <a:latin typeface="Arial" panose="020B0604020202020204" pitchFamily="34" charset="0"/>
                <a:cs typeface="Arial" panose="020B0604020202020204" pitchFamily="34" charset="0"/>
              </a:rPr>
              <a:t>Read - </a:t>
            </a:r>
            <a:r>
              <a:rPr lang="en-US" altLang="en-US" sz="1600" b="1" dirty="0">
                <a:latin typeface="Arial" panose="020B0604020202020204" pitchFamily="34" charset="0"/>
                <a:cs typeface="Arial" panose="020B0604020202020204" pitchFamily="34" charset="0"/>
              </a:rPr>
              <a:t>Green conventions</a:t>
            </a:r>
            <a:r>
              <a:rPr lang="en-US" altLang="en-US" sz="1600" dirty="0">
                <a:latin typeface="Arial" panose="020B0604020202020204" pitchFamily="34" charset="0"/>
                <a:cs typeface="Arial" panose="020B0604020202020204" pitchFamily="34" charset="0"/>
              </a:rPr>
              <a:t> or </a:t>
            </a:r>
            <a:r>
              <a:rPr lang="en-US" altLang="en-US" sz="1600" b="1" dirty="0">
                <a:latin typeface="Arial" panose="020B0604020202020204" pitchFamily="34" charset="0"/>
                <a:cs typeface="Arial" panose="020B0604020202020204" pitchFamily="34" charset="0"/>
              </a:rPr>
              <a:t>green meetings</a:t>
            </a:r>
            <a:r>
              <a:rPr lang="en-US" altLang="en-US" sz="1600" dirty="0">
                <a:latin typeface="Arial" panose="020B0604020202020204" pitchFamily="34" charset="0"/>
                <a:cs typeface="Arial" panose="020B0604020202020204" pitchFamily="34" charset="0"/>
              </a:rPr>
              <a:t> are a huge international movement dedicated to protecting the environment by the use of wise choices during event planning, the event itself, and afterwards.   Part of the sustainability movement.</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Be prepared to deal with a company, individual, or group which asks you to document how “green” your function is!</a:t>
            </a:r>
          </a:p>
          <a:p>
            <a:r>
              <a:rPr lang="en-US" altLang="en-US" sz="1600" dirty="0">
                <a:latin typeface="Arial" panose="020B0604020202020204" pitchFamily="34" charset="0"/>
                <a:cs typeface="Arial" panose="020B0604020202020204" pitchFamily="34" charset="0"/>
              </a:rPr>
              <a:t>There</a:t>
            </a:r>
            <a:r>
              <a:rPr lang="en-US" altLang="en-US" sz="1600" baseline="0" dirty="0">
                <a:latin typeface="Arial" panose="020B0604020202020204" pitchFamily="34" charset="0"/>
                <a:cs typeface="Arial" panose="020B0604020202020204" pitchFamily="34" charset="0"/>
              </a:rPr>
              <a:t> is l</a:t>
            </a:r>
            <a:r>
              <a:rPr lang="en-US" altLang="en-US" sz="1600" dirty="0">
                <a:latin typeface="Arial" panose="020B0604020202020204" pitchFamily="34" charset="0"/>
                <a:cs typeface="Arial" panose="020B0604020202020204" pitchFamily="34" charset="0"/>
              </a:rPr>
              <a:t>ots of info available on line.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At our chapter we have often asked the event facility to box up the left overs and donate them to the local food shelter or homeless shelter.</a:t>
            </a:r>
          </a:p>
          <a:p>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07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283CC2BC-D18F-4CD6-A6A8-A5A29D38D356}" type="slidenum">
              <a:rPr lang="en-US" altLang="en-US" sz="1300" smtClean="0"/>
              <a:pPr/>
              <a:t>28</a:t>
            </a:fld>
            <a:endParaRPr lang="en-US" altLang="en-US" sz="1300"/>
          </a:p>
        </p:txBody>
      </p:sp>
      <p:sp>
        <p:nvSpPr>
          <p:cNvPr id="62467"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730250" y="4267200"/>
            <a:ext cx="5549900" cy="46593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4000"/>
              </a:lnSpc>
              <a:spcBef>
                <a:spcPts val="0"/>
              </a:spcBef>
              <a:defRPr/>
            </a:pPr>
            <a:r>
              <a:rPr lang="en-US" sz="1500">
                <a:latin typeface="+mn-lt"/>
              </a:rPr>
              <a:t>A </a:t>
            </a:r>
            <a:r>
              <a:rPr lang="en-US" sz="1500" dirty="0">
                <a:latin typeface="+mn-lt"/>
              </a:rPr>
              <a:t>Chapter can receive this award by conducting monthly programs that enhance the members’ professional and/or personal growth when they attend the chapter’s membership meetings</a:t>
            </a:r>
            <a:r>
              <a:rPr lang="en-US" sz="1500">
                <a:latin typeface="+mn-lt"/>
              </a:rPr>
              <a:t>.  It is within </a:t>
            </a:r>
            <a:r>
              <a:rPr lang="en-US" sz="1500" dirty="0">
                <a:latin typeface="+mn-lt"/>
              </a:rPr>
              <a:t>the reach of all chapters…in addition, we will present ONE</a:t>
            </a:r>
            <a:r>
              <a:rPr lang="en-US" sz="1500" b="1" dirty="0">
                <a:latin typeface="+mn-lt"/>
              </a:rPr>
              <a:t> CHAPTER OUTSTANDING PROGRAM AWARD </a:t>
            </a:r>
            <a:r>
              <a:rPr lang="en-US" sz="1500" dirty="0">
                <a:latin typeface="+mn-lt"/>
              </a:rPr>
              <a:t>to the chapter with the most accumulated points in this area</a:t>
            </a:r>
            <a:r>
              <a:rPr lang="en-US" sz="1500">
                <a:latin typeface="+mn-lt"/>
              </a:rPr>
              <a:t>. </a:t>
            </a:r>
            <a:r>
              <a:rPr lang="en-US" sz="1400"/>
              <a:t>There’s a full “Programs Award” criteria explanation in the Recognition and Awards Guide that can be downloaded from NMA’s website.</a:t>
            </a:r>
            <a:endParaRPr lang="en-US" sz="1500" b="1" dirty="0">
              <a:latin typeface="+mn-lt"/>
            </a:endParaRPr>
          </a:p>
          <a:p>
            <a:pPr>
              <a:defRPr/>
            </a:pPr>
            <a:endParaRPr lang="en-US" altLang="en-US" sz="1600" b="1"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456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08E9E144-09C1-4305-870D-F09852B79DC7}" type="slidenum">
              <a:rPr lang="en-US" altLang="en-US" sz="1300" smtClean="0"/>
              <a:pPr/>
              <a:t>29</a:t>
            </a:fld>
            <a:endParaRPr lang="en-US" alt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n-US" altLang="en-US" sz="1200" dirty="0">
                <a:solidFill>
                  <a:srgbClr val="FF0000"/>
                </a:solidFill>
                <a:latin typeface="Arial" panose="020B0604020202020204" pitchFamily="34" charset="0"/>
              </a:rPr>
              <a:t>READ</a:t>
            </a:r>
            <a:r>
              <a:rPr lang="en-US" altLang="en-US" sz="1200" baseline="0" dirty="0">
                <a:solidFill>
                  <a:srgbClr val="FF0000"/>
                </a:solidFill>
                <a:latin typeface="Arial" panose="020B0604020202020204" pitchFamily="34" charset="0"/>
              </a:rPr>
              <a:t> the</a:t>
            </a:r>
            <a:r>
              <a:rPr lang="en-US" altLang="en-US" sz="1200" dirty="0">
                <a:solidFill>
                  <a:srgbClr val="FF0000"/>
                </a:solidFill>
                <a:latin typeface="Arial" panose="020B0604020202020204" pitchFamily="34" charset="0"/>
              </a:rPr>
              <a:t> Slide</a:t>
            </a:r>
          </a:p>
          <a:p>
            <a:pPr marL="0" indent="0">
              <a:buNone/>
            </a:pPr>
            <a:endParaRPr lang="en-US" altLang="en-US" sz="1200" dirty="0">
              <a:latin typeface="Arial" panose="020B0604020202020204" pitchFamily="34" charset="0"/>
            </a:endParaRPr>
          </a:p>
          <a:p>
            <a:r>
              <a:rPr lang="en-US" altLang="en-US" sz="1200" dirty="0">
                <a:latin typeface="Arial" panose="020B0604020202020204" pitchFamily="34" charset="0"/>
              </a:rPr>
              <a:t>2)</a:t>
            </a:r>
            <a:r>
              <a:rPr lang="en-US" altLang="en-US" sz="1200" dirty="0">
                <a:solidFill>
                  <a:srgbClr val="FF0000"/>
                </a:solidFill>
                <a:latin typeface="Arial" panose="020B0604020202020204" pitchFamily="34" charset="0"/>
              </a:rPr>
              <a:t> Read </a:t>
            </a:r>
            <a:r>
              <a:rPr lang="en-US" altLang="en-US" sz="1200" dirty="0">
                <a:latin typeface="Arial" panose="020B0604020202020204" pitchFamily="34" charset="0"/>
              </a:rPr>
              <a:t>- At one Chapter….they had a facility that ran out of food.  I had to quietly select 10 friends and board members to go to the restaurant next door to eat and then </a:t>
            </a:r>
            <a:r>
              <a:rPr lang="en-US" altLang="en-US" sz="1200">
                <a:latin typeface="Arial" panose="020B0604020202020204" pitchFamily="34" charset="0"/>
              </a:rPr>
              <a:t>we sneeked </a:t>
            </a:r>
            <a:r>
              <a:rPr lang="en-US" altLang="en-US" sz="1200" dirty="0">
                <a:latin typeface="Arial" panose="020B0604020202020204" pitchFamily="34" charset="0"/>
              </a:rPr>
              <a:t>back into our seats before the meeting began.  No one was the wiser.</a:t>
            </a:r>
          </a:p>
          <a:p>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panose="020B0604020202020204" pitchFamily="34" charset="0"/>
              </a:rPr>
              <a:t>Note;</a:t>
            </a:r>
            <a:r>
              <a:rPr lang="en-US" altLang="en-US" sz="1200" baseline="0" dirty="0">
                <a:latin typeface="Arial" panose="020B0604020202020204" pitchFamily="34" charset="0"/>
              </a:rPr>
              <a:t> If teaching the training live, ask the following; </a:t>
            </a:r>
            <a:r>
              <a:rPr lang="en-US" altLang="en-US" sz="1200" dirty="0">
                <a:latin typeface="Arial" panose="020B0604020202020204" pitchFamily="34" charset="0"/>
              </a:rPr>
              <a:t>At your table please take a few minutes to discuss a program that bombed, how did you over come the situation?</a:t>
            </a:r>
          </a:p>
          <a:p>
            <a:endParaRPr lang="en-US" altLang="en-US" sz="1200" dirty="0">
              <a:latin typeface="Arial" panose="020B0604020202020204" pitchFamily="34" charset="0"/>
            </a:endParaRPr>
          </a:p>
          <a:p>
            <a:endParaRPr lang="en-US" altLang="en-US" dirty="0"/>
          </a:p>
          <a:p>
            <a:endParaRPr lang="en-US" altLang="en-US" dirty="0"/>
          </a:p>
        </p:txBody>
      </p:sp>
    </p:spTree>
    <p:extLst>
      <p:ext uri="{BB962C8B-B14F-4D97-AF65-F5344CB8AC3E}">
        <p14:creationId xmlns:p14="http://schemas.microsoft.com/office/powerpoint/2010/main" val="384513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03948F0-BF8D-4B19-8561-48589D5A045E}" type="slidenum">
              <a:rPr lang="en-US" altLang="en-US" sz="1300" smtClean="0"/>
              <a:pPr/>
              <a:t>3</a:t>
            </a:fld>
            <a:endParaRPr lang="en-US" alt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baseline="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r>
              <a:rPr lang="en-US" altLang="en-US" sz="1600">
                <a:latin typeface="Arial" panose="020B0604020202020204" pitchFamily="34" charset="0"/>
              </a:rPr>
              <a:t>Note</a:t>
            </a:r>
            <a:r>
              <a:rPr lang="en-US" altLang="en-US" sz="1600" dirty="0">
                <a:latin typeface="Arial" panose="020B0604020202020204" pitchFamily="34" charset="0"/>
              </a:rPr>
              <a:t>;</a:t>
            </a:r>
            <a:r>
              <a:rPr lang="en-US" altLang="en-US" sz="1600" baseline="0" dirty="0">
                <a:latin typeface="Arial" panose="020B0604020202020204" pitchFamily="34" charset="0"/>
              </a:rPr>
              <a:t>  </a:t>
            </a:r>
            <a:r>
              <a:rPr lang="en-US" altLang="en-US" sz="1600" dirty="0">
                <a:latin typeface="Arial" panose="020B0604020202020204" pitchFamily="34" charset="0"/>
              </a:rPr>
              <a:t>This is an introductory slide to help set the stage for the ensuing </a:t>
            </a:r>
            <a:r>
              <a:rPr lang="en-US" altLang="en-US" sz="1600">
                <a:latin typeface="Arial" panose="020B0604020202020204" pitchFamily="34" charset="0"/>
              </a:rPr>
              <a:t>discussion.</a:t>
            </a:r>
          </a:p>
          <a:p>
            <a:endParaRPr lang="en-US" altLang="en-US" sz="1600" dirty="0">
              <a:latin typeface="Arial" panose="020B0604020202020204" pitchFamily="34" charset="0"/>
            </a:endParaRPr>
          </a:p>
          <a:p>
            <a:r>
              <a:rPr lang="en-US" altLang="en-US" sz="1600" dirty="0">
                <a:latin typeface="Arial" panose="020B0604020202020204" pitchFamily="34" charset="0"/>
              </a:rPr>
              <a:t>If teaching the </a:t>
            </a:r>
            <a:r>
              <a:rPr lang="en-US" altLang="en-US" sz="1600" u="sng" dirty="0">
                <a:latin typeface="Arial" panose="020B0604020202020204" pitchFamily="34" charset="0"/>
              </a:rPr>
              <a:t>training live</a:t>
            </a:r>
            <a:r>
              <a:rPr lang="en-US" altLang="en-US" sz="1600" dirty="0">
                <a:latin typeface="Arial" panose="020B0604020202020204" pitchFamily="34" charset="0"/>
              </a:rPr>
              <a:t>, you may Ask why people came to your Workshop and what they hope to get out of it.  (You might want to take a couple of notes)  </a:t>
            </a:r>
          </a:p>
          <a:p>
            <a:r>
              <a:rPr lang="en-US" altLang="en-US" sz="1600" dirty="0">
                <a:latin typeface="Arial" panose="020B0604020202020204" pitchFamily="34" charset="0"/>
              </a:rPr>
              <a:t>Move this along, though, so you don’t lose a whole bunch of time.  Maybe ask everyone, in 5 words or less, to share one thing they hope to take home.  That should do it!</a:t>
            </a:r>
          </a:p>
        </p:txBody>
      </p:sp>
    </p:spTree>
    <p:extLst>
      <p:ext uri="{BB962C8B-B14F-4D97-AF65-F5344CB8AC3E}">
        <p14:creationId xmlns:p14="http://schemas.microsoft.com/office/powerpoint/2010/main" val="3563637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396CECC-C666-4DE6-936F-F8F611BACB2F}" type="slidenum">
              <a:rPr lang="en-US" altLang="en-US" sz="1300" smtClean="0"/>
              <a:pPr/>
              <a:t>30</a:t>
            </a:fld>
            <a:endParaRPr lang="en-US" alt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 live; Display this slide before the group and allow them to provide answers and feedback </a:t>
            </a:r>
            <a:r>
              <a:rPr lang="en-US" altLang="en-US" sz="1600" b="1" dirty="0">
                <a:latin typeface="Arial" panose="020B0604020202020204" pitchFamily="34" charset="0"/>
              </a:rPr>
              <a:t>before</a:t>
            </a:r>
            <a:r>
              <a:rPr lang="en-US" altLang="en-US" sz="1600" dirty="0">
                <a:latin typeface="Arial" panose="020B0604020202020204" pitchFamily="34" charset="0"/>
              </a:rPr>
              <a:t> proceeding onto the next slide - which reveals the “official” answer to this question.</a:t>
            </a:r>
            <a:r>
              <a:rPr lang="en-US" altLang="en-US" sz="1600" baseline="0" dirty="0">
                <a:latin typeface="Arial" panose="020B0604020202020204" pitchFamily="34" charset="0"/>
              </a:rPr>
              <a:t>  </a:t>
            </a:r>
            <a:r>
              <a:rPr lang="en-US" altLang="en-US" sz="1600" dirty="0">
                <a:latin typeface="Arial" panose="020B0604020202020204" pitchFamily="34" charset="0"/>
              </a:rPr>
              <a:t>Some participants will give answers that are found on the proceeding slides, while others may offer new suggestions that are not listed.  That’s okay, for there are many “correct” ways of doing things - the important thing is to have the foundation of the three fundamental steps.</a:t>
            </a:r>
          </a:p>
          <a:p>
            <a:endParaRPr lang="en-US" altLang="en-US" sz="1600" dirty="0">
              <a:latin typeface="Arial" panose="020B0604020202020204" pitchFamily="34" charset="0"/>
            </a:endParaRPr>
          </a:p>
          <a:p>
            <a:endParaRPr lang="en-US" altLang="en-US" sz="1300" dirty="0">
              <a:latin typeface="Arial" panose="020B0604020202020204" pitchFamily="34" charset="0"/>
            </a:endParaRPr>
          </a:p>
          <a:p>
            <a:endParaRPr lang="en-US" altLang="en-US" dirty="0"/>
          </a:p>
        </p:txBody>
      </p:sp>
    </p:spTree>
    <p:extLst>
      <p:ext uri="{BB962C8B-B14F-4D97-AF65-F5344CB8AC3E}">
        <p14:creationId xmlns:p14="http://schemas.microsoft.com/office/powerpoint/2010/main" val="2797852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CC5EAEF-7379-46B9-8920-8AFD8C3E9A31}" type="slidenum">
              <a:rPr lang="en-US" altLang="en-US" sz="1300" smtClean="0"/>
              <a:pPr/>
              <a:t>31</a:t>
            </a:fld>
            <a:endParaRPr lang="en-US" alt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 </a:t>
            </a:r>
            <a:r>
              <a:rPr lang="en-US" altLang="en-US" sz="1600" dirty="0">
                <a:latin typeface="Arial" panose="020B0604020202020204" pitchFamily="34" charset="0"/>
              </a:rPr>
              <a:t>These are examples of the various ways to evaluate the success of meetings.</a:t>
            </a:r>
          </a:p>
          <a:p>
            <a:endParaRPr lang="en-US" altLang="en-US" sz="1600" dirty="0">
              <a:latin typeface="Arial" panose="020B0604020202020204" pitchFamily="34" charset="0"/>
            </a:endParaRPr>
          </a:p>
          <a:p>
            <a:r>
              <a:rPr lang="en-US" altLang="en-US" sz="1600" dirty="0">
                <a:latin typeface="Arial" panose="020B0604020202020204" pitchFamily="34" charset="0"/>
              </a:rPr>
              <a:t>There are some sample evaluation forms used by some of our chapters for their monthly programs in the guidebook.  You may want to revise one of them for their use.</a:t>
            </a:r>
          </a:p>
          <a:p>
            <a:r>
              <a:rPr lang="en-US" altLang="en-US" sz="1600" dirty="0">
                <a:latin typeface="Arial" panose="020B0604020202020204" pitchFamily="34" charset="0"/>
              </a:rPr>
              <a:t>These are examples of the various ways to evaluate the success of meetings.</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a:t>
            </a:r>
            <a:r>
              <a:rPr lang="en-US" altLang="en-US" sz="1600" baseline="0" dirty="0">
                <a:latin typeface="Arial" panose="020B0604020202020204" pitchFamily="34" charset="0"/>
              </a:rPr>
              <a:t> teaching the training live;</a:t>
            </a:r>
            <a:r>
              <a:rPr lang="en-US" altLang="en-US" sz="1600" dirty="0">
                <a:latin typeface="Arial" panose="020B0604020202020204" pitchFamily="34" charset="0"/>
              </a:rPr>
              <a:t> encourage the group to list some additional items that are involved in meeting evaluation.</a:t>
            </a:r>
          </a:p>
          <a:p>
            <a:endParaRPr lang="en-US" altLang="en-US" sz="1600" dirty="0"/>
          </a:p>
        </p:txBody>
      </p:sp>
    </p:spTree>
    <p:extLst>
      <p:ext uri="{BB962C8B-B14F-4D97-AF65-F5344CB8AC3E}">
        <p14:creationId xmlns:p14="http://schemas.microsoft.com/office/powerpoint/2010/main" val="4143509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48918865-D1F0-46C9-890B-74E4FC1AF125}" type="slidenum">
              <a:rPr lang="en-US" altLang="en-US" sz="1300" smtClean="0"/>
              <a:pPr/>
              <a:t>32</a:t>
            </a:fld>
            <a:endParaRPr lang="en-US" alt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solidFill>
                  <a:srgbClr val="FF0000"/>
                </a:solidFill>
                <a:latin typeface="Arial" panose="020B0604020202020204" pitchFamily="34" charset="0"/>
                <a:cs typeface="Arial" panose="020B0604020202020204" pitchFamily="34" charset="0"/>
              </a:rPr>
              <a:t>READ</a:t>
            </a:r>
            <a:r>
              <a:rPr lang="en-US" altLang="en-US" sz="1400" dirty="0">
                <a:latin typeface="Arial" panose="020B0604020202020204" pitchFamily="34" charset="0"/>
                <a:cs typeface="Arial" panose="020B0604020202020204" pitchFamily="34" charset="0"/>
              </a:rPr>
              <a:t> - Remember, if you wish additional copies of the guidebooks, they may be downloaded at:</a:t>
            </a:r>
          </a:p>
          <a:p>
            <a:r>
              <a:rPr lang="en-US" altLang="en-US" sz="1400" dirty="0">
                <a:latin typeface="Arial" panose="020B0604020202020204" pitchFamily="34" charset="0"/>
                <a:cs typeface="Arial" panose="020B0604020202020204" pitchFamily="34" charset="0"/>
              </a:rPr>
              <a:t>https://nma1.org</a:t>
            </a:r>
          </a:p>
          <a:p>
            <a:endParaRPr lang="en-US" altLang="en-US" sz="1300" dirty="0"/>
          </a:p>
          <a:p>
            <a:endParaRPr lang="en-US" altLang="en-US" dirty="0"/>
          </a:p>
        </p:txBody>
      </p:sp>
    </p:spTree>
    <p:extLst>
      <p:ext uri="{BB962C8B-B14F-4D97-AF65-F5344CB8AC3E}">
        <p14:creationId xmlns:p14="http://schemas.microsoft.com/office/powerpoint/2010/main" val="227652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40707DEC-161A-442C-84C9-CC1CDD9149A1}" type="slidenum">
              <a:rPr lang="en-US" altLang="en-US" sz="1300" smtClean="0"/>
              <a:pPr/>
              <a:t>4</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a:t>
            </a:r>
            <a:r>
              <a:rPr lang="en-US" altLang="en-US" sz="1600" baseline="0" dirty="0">
                <a:latin typeface="Arial" panose="020B0604020202020204" pitchFamily="34" charset="0"/>
              </a:rPr>
              <a:t> live you may ask; “</a:t>
            </a:r>
            <a:r>
              <a:rPr lang="en-US" altLang="en-US" sz="1600" dirty="0">
                <a:latin typeface="Arial" panose="020B0604020202020204" pitchFamily="34" charset="0"/>
              </a:rPr>
              <a:t>How can you get around that one…any ideas?”</a:t>
            </a:r>
          </a:p>
        </p:txBody>
      </p:sp>
    </p:spTree>
    <p:extLst>
      <p:ext uri="{BB962C8B-B14F-4D97-AF65-F5344CB8AC3E}">
        <p14:creationId xmlns:p14="http://schemas.microsoft.com/office/powerpoint/2010/main" val="292086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891BC7ED-0A25-4B84-B96D-8A3D529AA0BC}" type="slidenum">
              <a:rPr lang="en-US" altLang="en-US" sz="1300" smtClean="0"/>
              <a:pPr/>
              <a:t>5</a:t>
            </a:fld>
            <a:endParaRPr lang="en-US" alt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dirty="0">
                <a:latin typeface="Arial" panose="020B0604020202020204" pitchFamily="34" charset="0"/>
              </a:rPr>
              <a:t>Note; If teaching the training live; </a:t>
            </a:r>
          </a:p>
          <a:p>
            <a:r>
              <a:rPr lang="en-US" altLang="en-US" sz="1600" dirty="0">
                <a:latin typeface="Arial" panose="020B0604020202020204" pitchFamily="34" charset="0"/>
              </a:rPr>
              <a:t>ASK</a:t>
            </a:r>
            <a:r>
              <a:rPr lang="en-US" altLang="en-US" sz="1600" baseline="0" dirty="0">
                <a:latin typeface="Arial" panose="020B0604020202020204" pitchFamily="34" charset="0"/>
              </a:rPr>
              <a:t> – “</a:t>
            </a:r>
            <a:r>
              <a:rPr lang="en-US" altLang="en-US" sz="1600" dirty="0">
                <a:latin typeface="Arial" panose="020B0604020202020204" pitchFamily="34" charset="0"/>
              </a:rPr>
              <a:t>Do you simply announce upcoming events or do you really MARKET them?”</a:t>
            </a:r>
          </a:p>
          <a:p>
            <a:endParaRPr lang="en-US" altLang="en-US" sz="1600" dirty="0">
              <a:latin typeface="Arial" panose="020B0604020202020204" pitchFamily="34" charset="0"/>
            </a:endParaRPr>
          </a:p>
          <a:p>
            <a:r>
              <a:rPr lang="en-US" altLang="en-US" sz="1600" dirty="0">
                <a:solidFill>
                  <a:srgbClr val="FF0000"/>
                </a:solidFill>
                <a:latin typeface="Arial" panose="020B0604020202020204" pitchFamily="34" charset="0"/>
              </a:rPr>
              <a:t>ASK</a:t>
            </a:r>
            <a:r>
              <a:rPr lang="en-US" altLang="en-US" sz="1600" dirty="0">
                <a:latin typeface="Arial" panose="020B0604020202020204" pitchFamily="34" charset="0"/>
              </a:rPr>
              <a:t> – “How do they get the word out?”</a:t>
            </a:r>
          </a:p>
          <a:p>
            <a:r>
              <a:rPr lang="en-US" altLang="en-US" sz="1600" dirty="0">
                <a:latin typeface="Arial" panose="020B0604020202020204" pitchFamily="34" charset="0"/>
              </a:rPr>
              <a:t>(ex; email, flyers, communication boards)</a:t>
            </a:r>
          </a:p>
          <a:p>
            <a:endParaRPr lang="en-US" altLang="en-US" sz="1600" dirty="0">
              <a:latin typeface="Arial" panose="020B0604020202020204" pitchFamily="34" charset="0"/>
            </a:endParaRPr>
          </a:p>
          <a:p>
            <a:r>
              <a:rPr lang="en-US" altLang="en-US" sz="1600" dirty="0">
                <a:solidFill>
                  <a:srgbClr val="FF0000"/>
                </a:solidFill>
                <a:latin typeface="Arial" panose="020B0604020202020204" pitchFamily="34" charset="0"/>
              </a:rPr>
              <a:t>ASK</a:t>
            </a:r>
            <a:r>
              <a:rPr lang="en-US" altLang="en-US" sz="1600" dirty="0">
                <a:latin typeface="Arial" panose="020B0604020202020204" pitchFamily="34" charset="0"/>
              </a:rPr>
              <a:t> – “How do you use new technology to make people more aware?</a:t>
            </a:r>
          </a:p>
          <a:p>
            <a:r>
              <a:rPr lang="en-US" altLang="en-US" sz="1600" dirty="0">
                <a:latin typeface="Arial" panose="020B0604020202020204" pitchFamily="34" charset="0"/>
              </a:rPr>
              <a:t>(ex; Tweet, Facebook, Website)</a:t>
            </a:r>
          </a:p>
          <a:p>
            <a:endParaRPr lang="en-US" altLang="en-US" sz="1600" dirty="0">
              <a:latin typeface="Arial" panose="020B0604020202020204" pitchFamily="34" charset="0"/>
            </a:endParaRPr>
          </a:p>
        </p:txBody>
      </p:sp>
    </p:spTree>
    <p:extLst>
      <p:ext uri="{BB962C8B-B14F-4D97-AF65-F5344CB8AC3E}">
        <p14:creationId xmlns:p14="http://schemas.microsoft.com/office/powerpoint/2010/main" val="102414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D49B9656-0C08-4755-BF28-4FD5D5C783CD}" type="slidenum">
              <a:rPr lang="en-US" altLang="en-US" sz="1300" smtClean="0"/>
              <a:pPr/>
              <a:t>6</a:t>
            </a:fld>
            <a:endParaRPr lang="en-US" alt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AutoNum type="arabicParenR"/>
            </a:pPr>
            <a:r>
              <a:rPr lang="en-US" altLang="en-US" sz="1300" dirty="0">
                <a:solidFill>
                  <a:srgbClr val="FF0000"/>
                </a:solidFill>
                <a:latin typeface="Arial" panose="020B0604020202020204" pitchFamily="34" charset="0"/>
              </a:rPr>
              <a:t>READ the Slide</a:t>
            </a:r>
          </a:p>
          <a:p>
            <a:pPr marL="0" indent="0">
              <a:buNone/>
            </a:pPr>
            <a:endParaRPr lang="en-US" altLang="en-US" sz="1300" baseline="0" dirty="0">
              <a:latin typeface="Arial" panose="020B0604020202020204" pitchFamily="34" charset="0"/>
            </a:endParaRPr>
          </a:p>
          <a:p>
            <a:pPr>
              <a:defRPr/>
            </a:pPr>
            <a:r>
              <a:rPr lang="en-US" altLang="en-US" sz="1300" dirty="0">
                <a:latin typeface="Arial" panose="020B0604020202020204" pitchFamily="34" charset="0"/>
              </a:rPr>
              <a:t>2)</a:t>
            </a:r>
            <a:r>
              <a:rPr lang="en-US" altLang="en-US" sz="1300" baseline="0" dirty="0">
                <a:latin typeface="Arial" panose="020B0604020202020204" pitchFamily="34" charset="0"/>
              </a:rPr>
              <a:t> </a:t>
            </a:r>
            <a:r>
              <a:rPr lang="en-US" altLang="en-US" sz="1300" baseline="0" dirty="0">
                <a:solidFill>
                  <a:srgbClr val="FF0000"/>
                </a:solidFill>
                <a:latin typeface="Arial" panose="020B0604020202020204" pitchFamily="34" charset="0"/>
              </a:rPr>
              <a:t>Read</a:t>
            </a:r>
            <a:r>
              <a:rPr lang="en-US" altLang="en-US" sz="1300" baseline="0" dirty="0">
                <a:latin typeface="Arial" panose="020B0604020202020204" pitchFamily="34" charset="0"/>
              </a:rPr>
              <a:t> - </a:t>
            </a:r>
            <a:r>
              <a:rPr lang="en-US" altLang="en-US" sz="1300" dirty="0">
                <a:latin typeface="Arial" panose="020B0604020202020204" pitchFamily="34" charset="0"/>
              </a:rPr>
              <a:t>At our Chapter we have held;</a:t>
            </a:r>
          </a:p>
          <a:p>
            <a:pPr marL="285750" indent="-285750">
              <a:buFontTx/>
              <a:buChar char="-"/>
              <a:defRPr/>
            </a:pPr>
            <a:r>
              <a:rPr lang="en-US" altLang="en-US" sz="1300" dirty="0">
                <a:latin typeface="Arial" panose="020B0604020202020204" pitchFamily="34" charset="0"/>
              </a:rPr>
              <a:t>Hoe Down at a ranch with pumpkin carving</a:t>
            </a:r>
          </a:p>
          <a:p>
            <a:pPr marL="285750" indent="-285750">
              <a:buFontTx/>
              <a:buChar char="-"/>
              <a:defRPr/>
            </a:pPr>
            <a:r>
              <a:rPr lang="en-US" altLang="en-US" sz="1300" dirty="0">
                <a:latin typeface="Arial" panose="020B0604020202020204" pitchFamily="34" charset="0"/>
              </a:rPr>
              <a:t>Oktoberfest</a:t>
            </a:r>
          </a:p>
          <a:p>
            <a:pPr marL="285750" indent="-285750">
              <a:buFontTx/>
              <a:buChar char="-"/>
              <a:defRPr/>
            </a:pPr>
            <a:r>
              <a:rPr lang="en-US" altLang="en-US" sz="1300">
                <a:latin typeface="Arial" panose="020B0604020202020204" pitchFamily="34" charset="0"/>
              </a:rPr>
              <a:t>Mascarade </a:t>
            </a:r>
            <a:r>
              <a:rPr lang="en-US" altLang="en-US" sz="1300" dirty="0">
                <a:latin typeface="Arial" panose="020B0604020202020204" pitchFamily="34" charset="0"/>
              </a:rPr>
              <a:t>ball</a:t>
            </a:r>
          </a:p>
          <a:p>
            <a:pPr marL="285750" indent="-285750">
              <a:buFontTx/>
              <a:buChar char="-"/>
              <a:defRPr/>
            </a:pPr>
            <a:r>
              <a:rPr lang="en-US" altLang="en-US" sz="1300" dirty="0">
                <a:latin typeface="Arial" panose="020B0604020202020204" pitchFamily="34" charset="0"/>
              </a:rPr>
              <a:t>Murder Mystery Dinner</a:t>
            </a:r>
          </a:p>
          <a:p>
            <a:pPr marL="285750" indent="-285750">
              <a:buFontTx/>
              <a:buChar char="-"/>
              <a:defRPr/>
            </a:pPr>
            <a:r>
              <a:rPr lang="en-US" altLang="en-US" sz="1300" dirty="0">
                <a:latin typeface="Arial" panose="020B0604020202020204" pitchFamily="34" charset="0"/>
              </a:rPr>
              <a:t>Casino night</a:t>
            </a:r>
          </a:p>
          <a:p>
            <a:pPr marL="285750" indent="-285750">
              <a:buFontTx/>
              <a:buChar char="-"/>
              <a:defRPr/>
            </a:pPr>
            <a:r>
              <a:rPr lang="en-US" altLang="en-US" sz="1300" dirty="0">
                <a:latin typeface="Arial" panose="020B0604020202020204" pitchFamily="34" charset="0"/>
              </a:rPr>
              <a:t>Luau</a:t>
            </a:r>
          </a:p>
          <a:p>
            <a:pPr marL="285750" indent="-285750">
              <a:buFontTx/>
              <a:buChar char="-"/>
              <a:defRPr/>
            </a:pPr>
            <a:r>
              <a:rPr lang="en-US" altLang="en-US" sz="1300" dirty="0">
                <a:latin typeface="Arial" panose="020B0604020202020204" pitchFamily="34" charset="0"/>
              </a:rPr>
              <a:t>911 survivor (blind speaker with seeing eye dog)</a:t>
            </a:r>
          </a:p>
          <a:p>
            <a:pPr marL="285750" indent="-285750">
              <a:buFontTx/>
              <a:buChar char="-"/>
              <a:defRPr/>
            </a:pPr>
            <a:endParaRPr lang="en-US" altLang="en-US" sz="13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300" dirty="0">
                <a:latin typeface="Arial" panose="020B0604020202020204" pitchFamily="34" charset="0"/>
              </a:rPr>
              <a:t>Note;</a:t>
            </a:r>
            <a:r>
              <a:rPr lang="en-US" altLang="en-US" sz="1300" baseline="0" dirty="0">
                <a:latin typeface="Arial" panose="020B0604020202020204" pitchFamily="34" charset="0"/>
              </a:rPr>
              <a:t> IF teaching the training live, ask the attendees to </a:t>
            </a:r>
            <a:r>
              <a:rPr lang="en-US" altLang="en-US" sz="1300" dirty="0">
                <a:latin typeface="Arial" panose="020B0604020202020204" pitchFamily="34" charset="0"/>
              </a:rPr>
              <a:t>Please use</a:t>
            </a:r>
            <a:r>
              <a:rPr lang="en-US" altLang="en-US" sz="1300" baseline="0" dirty="0">
                <a:latin typeface="Arial" panose="020B0604020202020204" pitchFamily="34" charset="0"/>
              </a:rPr>
              <a:t> our chat room to answer these questions. And then we will share the answers with everyone.</a:t>
            </a:r>
          </a:p>
          <a:p>
            <a:pPr marL="0" indent="0">
              <a:buFontTx/>
              <a:buNone/>
              <a:defRPr/>
            </a:pPr>
            <a:endParaRPr lang="en-US" altLang="en-US" sz="1300" dirty="0">
              <a:latin typeface="Arial" panose="020B0604020202020204" pitchFamily="34" charset="0"/>
            </a:endParaRPr>
          </a:p>
          <a:p>
            <a:endParaRPr lang="en-US" altLang="en-US" sz="1300" dirty="0">
              <a:latin typeface="Arial" panose="020B0604020202020204" pitchFamily="34" charset="0"/>
            </a:endParaRPr>
          </a:p>
        </p:txBody>
      </p:sp>
    </p:spTree>
    <p:extLst>
      <p:ext uri="{BB962C8B-B14F-4D97-AF65-F5344CB8AC3E}">
        <p14:creationId xmlns:p14="http://schemas.microsoft.com/office/powerpoint/2010/main" val="317399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2B35127-6E37-401E-A612-428305DF2C0A}" type="slidenum">
              <a:rPr lang="en-US" altLang="en-US" sz="1300" smtClean="0"/>
              <a:pPr/>
              <a:t>7</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Read</a:t>
            </a:r>
            <a:r>
              <a:rPr lang="en-US" altLang="en-US" sz="1600" baseline="0" dirty="0">
                <a:latin typeface="Arial" panose="020B0604020202020204" pitchFamily="34" charset="0"/>
              </a:rPr>
              <a:t> -</a:t>
            </a:r>
            <a:r>
              <a:rPr lang="en-US" altLang="en-US" sz="1600" dirty="0">
                <a:latin typeface="Arial" panose="020B0604020202020204" pitchFamily="34" charset="0"/>
              </a:rPr>
              <a:t> People are busy so we need to make it worth their while to break free and come to the NMA event.</a:t>
            </a:r>
          </a:p>
          <a:p>
            <a:endParaRPr lang="en-US" altLang="en-US" sz="1800" dirty="0">
              <a:latin typeface="Arial" panose="020B0604020202020204" pitchFamily="34" charset="0"/>
            </a:endParaRP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sz="1600">
                <a:latin typeface="Arial" panose="020B0604020202020204" pitchFamily="34" charset="0"/>
              </a:rPr>
              <a:t>Note; </a:t>
            </a:r>
            <a:r>
              <a:rPr lang="en-US" altLang="en-US" sz="1600" dirty="0">
                <a:latin typeface="Arial" panose="020B0604020202020204" pitchFamily="34" charset="0"/>
              </a:rPr>
              <a:t>if teaching training live, ask - “How have some of you made it “easier” to talk people into coming?”</a:t>
            </a:r>
          </a:p>
        </p:txBody>
      </p:sp>
    </p:spTree>
    <p:extLst>
      <p:ext uri="{BB962C8B-B14F-4D97-AF65-F5344CB8AC3E}">
        <p14:creationId xmlns:p14="http://schemas.microsoft.com/office/powerpoint/2010/main" val="110454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EE71DCF4-22A1-4F4B-B2C8-FD8B68568F0A}" type="slidenum">
              <a:rPr lang="en-US" altLang="en-US" sz="1300" smtClean="0"/>
              <a:pPr/>
              <a:t>8</a:t>
            </a:fld>
            <a:endParaRPr lang="en-US" alt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solidFill>
                  <a:srgbClr val="FF0000"/>
                </a:solidFill>
                <a:latin typeface="Arial" panose="020B0604020202020204" pitchFamily="34" charset="0"/>
              </a:rPr>
              <a:t>1)</a:t>
            </a:r>
            <a:r>
              <a:rPr lang="en-US" altLang="en-US" sz="1600" baseline="0" dirty="0">
                <a:solidFill>
                  <a:srgbClr val="FF0000"/>
                </a:solidFill>
                <a:latin typeface="Arial" panose="020B0604020202020204" pitchFamily="34" charset="0"/>
              </a:rPr>
              <a:t> </a:t>
            </a:r>
            <a:r>
              <a:rPr lang="en-US" altLang="en-US" sz="1600" dirty="0">
                <a:solidFill>
                  <a:srgbClr val="FF0000"/>
                </a:solidFill>
                <a:latin typeface="Arial" panose="020B0604020202020204" pitchFamily="34" charset="0"/>
              </a:rPr>
              <a:t>Read the slide</a:t>
            </a:r>
          </a:p>
          <a:p>
            <a:endParaRPr lang="en-US" altLang="en-US" sz="1600" dirty="0">
              <a:solidFill>
                <a:srgbClr val="FF0000"/>
              </a:solidFill>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panose="020B0604020202020204" pitchFamily="34" charset="0"/>
              </a:rPr>
              <a:t>2) </a:t>
            </a:r>
            <a:r>
              <a:rPr lang="en-US" altLang="en-US" sz="1600" dirty="0">
                <a:solidFill>
                  <a:srgbClr val="FF0000"/>
                </a:solidFill>
                <a:latin typeface="Arial" panose="020B0604020202020204" pitchFamily="34" charset="0"/>
              </a:rPr>
              <a:t>Read</a:t>
            </a:r>
            <a:r>
              <a:rPr lang="en-US" altLang="en-US" sz="1600" dirty="0">
                <a:latin typeface="Arial" panose="020B0604020202020204" pitchFamily="34" charset="0"/>
              </a:rPr>
              <a:t> - You don’t HAVE to do the same boring things, time after time!</a:t>
            </a:r>
          </a:p>
          <a:p>
            <a:endParaRPr lang="en-US" altLang="en-US" sz="1600" dirty="0">
              <a:latin typeface="Arial" panose="020B0604020202020204" pitchFamily="34" charset="0"/>
            </a:endParaRPr>
          </a:p>
          <a:p>
            <a:r>
              <a:rPr lang="en-US" altLang="en-US" sz="1600" dirty="0">
                <a:latin typeface="Arial" panose="020B0604020202020204" pitchFamily="34" charset="0"/>
              </a:rPr>
              <a:t>3)</a:t>
            </a:r>
            <a:r>
              <a:rPr lang="en-US" altLang="en-US" sz="1600" dirty="0">
                <a:solidFill>
                  <a:srgbClr val="FF0000"/>
                </a:solidFill>
                <a:latin typeface="Arial" panose="020B0604020202020204" pitchFamily="34" charset="0"/>
              </a:rPr>
              <a:t> Read </a:t>
            </a:r>
            <a:r>
              <a:rPr lang="en-US" altLang="en-US" sz="1600" dirty="0">
                <a:latin typeface="Arial" panose="020B0604020202020204" pitchFamily="34" charset="0"/>
              </a:rPr>
              <a:t>- One of the things we did at our chapter was called “If you snooze you loose”.  We would start the drawing at $50.00 &amp; at the end of the event we would draw a members name, if they were present they would win the money.  If not, we would increase the fund for the next event and continue until the pot reached $300.  We would advertise in our newsletter or E-blast the names</a:t>
            </a:r>
            <a:r>
              <a:rPr lang="en-US" altLang="en-US" sz="1600" baseline="0" dirty="0">
                <a:latin typeface="Arial" panose="020B0604020202020204" pitchFamily="34" charset="0"/>
              </a:rPr>
              <a:t> </a:t>
            </a:r>
            <a:r>
              <a:rPr lang="en-US" altLang="en-US" sz="1600" dirty="0">
                <a:latin typeface="Arial" panose="020B0604020202020204" pitchFamily="34" charset="0"/>
              </a:rPr>
              <a:t>that were drawn ( lost or the name of the attendee that won.  This made our members would go back and talk up our</a:t>
            </a:r>
            <a:r>
              <a:rPr lang="en-US" altLang="en-US" sz="1600" baseline="0" dirty="0">
                <a:latin typeface="Arial" panose="020B0604020202020204" pitchFamily="34" charset="0"/>
              </a:rPr>
              <a:t> event</a:t>
            </a:r>
            <a:r>
              <a:rPr lang="en-US" altLang="en-US" sz="1600" dirty="0">
                <a:latin typeface="Arial" panose="020B0604020202020204" pitchFamily="34" charset="0"/>
              </a:rPr>
              <a:t> in the work place.</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p:txBody>
      </p:sp>
    </p:spTree>
    <p:extLst>
      <p:ext uri="{BB962C8B-B14F-4D97-AF65-F5344CB8AC3E}">
        <p14:creationId xmlns:p14="http://schemas.microsoft.com/office/powerpoint/2010/main" val="336076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2400">
                <a:solidFill>
                  <a:schemeClr val="tx1"/>
                </a:solidFill>
                <a:latin typeface="Times New Roman" panose="02020603050405020304" pitchFamily="18" charset="0"/>
              </a:defRPr>
            </a:lvl1pPr>
            <a:lvl2pPr marL="714375" indent="-273050" defTabSz="919163">
              <a:defRPr sz="2400">
                <a:solidFill>
                  <a:schemeClr val="tx1"/>
                </a:solidFill>
                <a:latin typeface="Times New Roman" panose="02020603050405020304" pitchFamily="18" charset="0"/>
              </a:defRPr>
            </a:lvl2pPr>
            <a:lvl3pPr marL="1100138" indent="-217488" defTabSz="919163">
              <a:defRPr sz="2400">
                <a:solidFill>
                  <a:schemeClr val="tx1"/>
                </a:solidFill>
                <a:latin typeface="Times New Roman" panose="02020603050405020304" pitchFamily="18" charset="0"/>
              </a:defRPr>
            </a:lvl3pPr>
            <a:lvl4pPr marL="1539875" indent="-217488" defTabSz="919163">
              <a:defRPr sz="2400">
                <a:solidFill>
                  <a:schemeClr val="tx1"/>
                </a:solidFill>
                <a:latin typeface="Times New Roman" panose="02020603050405020304" pitchFamily="18" charset="0"/>
              </a:defRPr>
            </a:lvl4pPr>
            <a:lvl5pPr marL="1981200" indent="-217488" defTabSz="919163">
              <a:defRPr sz="2400">
                <a:solidFill>
                  <a:schemeClr val="tx1"/>
                </a:solidFill>
                <a:latin typeface="Times New Roman" panose="02020603050405020304" pitchFamily="18" charset="0"/>
              </a:defRPr>
            </a:lvl5pPr>
            <a:lvl6pPr marL="2438400" indent="-217488" defTabSz="919163" eaLnBrk="0" fontAlgn="base" hangingPunct="0">
              <a:spcBef>
                <a:spcPct val="0"/>
              </a:spcBef>
              <a:spcAft>
                <a:spcPct val="0"/>
              </a:spcAft>
              <a:defRPr sz="2400">
                <a:solidFill>
                  <a:schemeClr val="tx1"/>
                </a:solidFill>
                <a:latin typeface="Times New Roman" panose="02020603050405020304" pitchFamily="18" charset="0"/>
              </a:defRPr>
            </a:lvl6pPr>
            <a:lvl7pPr marL="2895600" indent="-217488" defTabSz="919163" eaLnBrk="0" fontAlgn="base" hangingPunct="0">
              <a:spcBef>
                <a:spcPct val="0"/>
              </a:spcBef>
              <a:spcAft>
                <a:spcPct val="0"/>
              </a:spcAft>
              <a:defRPr sz="2400">
                <a:solidFill>
                  <a:schemeClr val="tx1"/>
                </a:solidFill>
                <a:latin typeface="Times New Roman" panose="02020603050405020304" pitchFamily="18" charset="0"/>
              </a:defRPr>
            </a:lvl7pPr>
            <a:lvl8pPr marL="3352800" indent="-217488" defTabSz="919163" eaLnBrk="0" fontAlgn="base" hangingPunct="0">
              <a:spcBef>
                <a:spcPct val="0"/>
              </a:spcBef>
              <a:spcAft>
                <a:spcPct val="0"/>
              </a:spcAft>
              <a:defRPr sz="2400">
                <a:solidFill>
                  <a:schemeClr val="tx1"/>
                </a:solidFill>
                <a:latin typeface="Times New Roman" panose="02020603050405020304" pitchFamily="18" charset="0"/>
              </a:defRPr>
            </a:lvl8pPr>
            <a:lvl9pPr marL="3810000" indent="-217488" defTabSz="919163" eaLnBrk="0" fontAlgn="base" hangingPunct="0">
              <a:spcBef>
                <a:spcPct val="0"/>
              </a:spcBef>
              <a:spcAft>
                <a:spcPct val="0"/>
              </a:spcAft>
              <a:defRPr sz="2400">
                <a:solidFill>
                  <a:schemeClr val="tx1"/>
                </a:solidFill>
                <a:latin typeface="Times New Roman" panose="02020603050405020304" pitchFamily="18" charset="0"/>
              </a:defRPr>
            </a:lvl9pPr>
          </a:lstStyle>
          <a:p>
            <a:fld id="{20529D02-1716-481D-B873-D6C211814633}" type="slidenum">
              <a:rPr lang="en-US" altLang="en-US" sz="1300" smtClean="0"/>
              <a:pPr/>
              <a:t>9</a:t>
            </a:fld>
            <a:endParaRPr lang="en-US" altLang="en-US"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solidFill>
                  <a:srgbClr val="FF0000"/>
                </a:solidFill>
                <a:latin typeface="Arial" panose="020B0604020202020204" pitchFamily="34" charset="0"/>
              </a:rPr>
              <a:t>1) READ - </a:t>
            </a:r>
            <a:r>
              <a:rPr lang="en-US" altLang="en-US" sz="1600" dirty="0">
                <a:latin typeface="Arial" panose="020B0604020202020204" pitchFamily="34" charset="0"/>
              </a:rPr>
              <a:t>The components of effective meetings may be broken down in a number of different ways.  Here, we have determined three simple steps to follow to ensure an effective meeting.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dirty="0">
                <a:latin typeface="Arial" panose="020B0604020202020204" pitchFamily="34" charset="0"/>
              </a:rPr>
              <a:t>2) </a:t>
            </a:r>
            <a:r>
              <a:rPr lang="en-US" altLang="en-US" sz="1600" dirty="0">
                <a:solidFill>
                  <a:srgbClr val="FF0000"/>
                </a:solidFill>
                <a:latin typeface="Arial" panose="020B0604020202020204" pitchFamily="34" charset="0"/>
              </a:rPr>
              <a:t>READ the Slide</a:t>
            </a:r>
          </a:p>
          <a:p>
            <a:endParaRPr lang="en-US" altLang="en-US" sz="1600" dirty="0">
              <a:latin typeface="Arial" panose="020B0604020202020204" pitchFamily="34" charset="0"/>
            </a:endParaRPr>
          </a:p>
          <a:p>
            <a:r>
              <a:rPr lang="en-US" altLang="en-US" sz="1600" dirty="0">
                <a:latin typeface="Arial" panose="020B0604020202020204" pitchFamily="34" charset="0"/>
              </a:rPr>
              <a:t>3)</a:t>
            </a:r>
            <a:r>
              <a:rPr lang="en-US" altLang="en-US" sz="1600" dirty="0">
                <a:solidFill>
                  <a:srgbClr val="FF0000"/>
                </a:solidFill>
                <a:latin typeface="Arial" panose="020B0604020202020204" pitchFamily="34" charset="0"/>
              </a:rPr>
              <a:t> READ </a:t>
            </a:r>
            <a:r>
              <a:rPr lang="en-US" altLang="en-US" sz="1600" dirty="0">
                <a:latin typeface="Arial" panose="020B0604020202020204" pitchFamily="34" charset="0"/>
              </a:rPr>
              <a:t>- Let’s take a look at them…</a:t>
            </a:r>
          </a:p>
          <a:p>
            <a:endParaRPr lang="en-US" altLang="en-US" sz="1600" dirty="0">
              <a:latin typeface="Arial" panose="020B0604020202020204" pitchFamily="34" charset="0"/>
            </a:endParaRPr>
          </a:p>
          <a:p>
            <a:endParaRPr lang="en-US" altLang="en-US" dirty="0"/>
          </a:p>
        </p:txBody>
      </p:sp>
    </p:spTree>
    <p:extLst>
      <p:ext uri="{BB962C8B-B14F-4D97-AF65-F5344CB8AC3E}">
        <p14:creationId xmlns:p14="http://schemas.microsoft.com/office/powerpoint/2010/main" val="347821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Text Box 11"/>
          <p:cNvSpPr txBox="1">
            <a:spLocks noChangeArrowheads="1"/>
          </p:cNvSpPr>
          <p:nvPr userDrawn="1"/>
        </p:nvSpPr>
        <p:spPr bwMode="auto">
          <a:xfrm>
            <a:off x="7086600" y="381000"/>
            <a:ext cx="1905000" cy="1016000"/>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1000"/>
              </a:spcAft>
              <a:defRPr/>
            </a:pPr>
            <a:r>
              <a:rPr lang="en-US" altLang="en-US" sz="6000" b="1" dirty="0">
                <a:solidFill>
                  <a:srgbClr val="FFFFFF"/>
                </a:solidFill>
                <a:latin typeface="Corbel" panose="020B0503020204020204" pitchFamily="34" charset="0"/>
              </a:rPr>
              <a:t>2017</a:t>
            </a:r>
            <a:endParaRPr lang="en-US" altLang="en-US" sz="3200" dirty="0">
              <a:latin typeface="Corbel" panose="020B0503020204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382826"/>
            <a:ext cx="1352718" cy="1124218"/>
          </a:xfrm>
          <a:prstGeom prst="rect">
            <a:avLst/>
          </a:prstGeom>
        </p:spPr>
      </p:pic>
      <p:sp>
        <p:nvSpPr>
          <p:cNvPr id="9" name="Rectangle 6"/>
          <p:cNvSpPr>
            <a:spLocks noChangeArrowheads="1"/>
          </p:cNvSpPr>
          <p:nvPr userDrawn="1"/>
        </p:nvSpPr>
        <p:spPr bwMode="auto">
          <a:xfrm>
            <a:off x="762000" y="1716338"/>
            <a:ext cx="4495800" cy="707886"/>
          </a:xfrm>
          <a:prstGeom prst="rect">
            <a:avLst/>
          </a:prstGeom>
          <a:noFill/>
          <a:ln w="12700">
            <a:solidFill>
              <a:srgbClr val="FFFFFF"/>
            </a:solidFill>
            <a:miter lim="800000"/>
            <a:headEnd/>
            <a:tailEnd/>
          </a:ln>
          <a:effectLst/>
        </p:spPr>
        <p:txBody>
          <a:bodyPr vert="horz" wrap="square" lIns="182880" tIns="45720" rIns="18288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rgbClr val="0070C0"/>
                </a:solidFill>
                <a:effectLst/>
                <a:latin typeface="Corbel" panose="020B0503020204020204" pitchFamily="34" charset="0"/>
              </a:rPr>
              <a:t>Programs</a:t>
            </a:r>
            <a:endParaRPr kumimoji="0" lang="en-US" sz="2000" b="1" i="0" u="none" strike="noStrike" cap="none" normalizeH="0" baseline="0" dirty="0">
              <a:ln>
                <a:noFill/>
              </a:ln>
              <a:solidFill>
                <a:srgbClr val="0070C0"/>
              </a:solidFill>
              <a:effectLst/>
              <a:latin typeface="Corbel" panose="020B050302020402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3551900"/>
            <a:ext cx="7772400" cy="437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userDrawn="1"/>
        </p:nvPicPr>
        <p:blipFill>
          <a:blip r:embed="rId4"/>
          <a:stretch>
            <a:fillRect/>
          </a:stretch>
        </p:blipFill>
        <p:spPr>
          <a:xfrm>
            <a:off x="4714875" y="0"/>
            <a:ext cx="4429125" cy="100584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 y="131077"/>
            <a:ext cx="733049" cy="783323"/>
          </a:xfrm>
          <a:prstGeom prst="rect">
            <a:avLst/>
          </a:prstGeom>
          <a:effectLst>
            <a:glow rad="228600">
              <a:schemeClr val="bg1">
                <a:alpha val="40000"/>
              </a:schemeClr>
            </a:glow>
          </a:effectLst>
        </p:spPr>
      </p:pic>
      <p:sp>
        <p:nvSpPr>
          <p:cNvPr id="14" name="TextBox 9"/>
          <p:cNvSpPr txBox="1"/>
          <p:nvPr userDrawn="1"/>
        </p:nvSpPr>
        <p:spPr>
          <a:xfrm>
            <a:off x="914400" y="2625467"/>
            <a:ext cx="4692650"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a:r>
              <a:rPr lang="en-US" sz="1800" b="1" i="1" dirty="0">
                <a:solidFill>
                  <a:srgbClr val="C00000"/>
                </a:solidFill>
                <a:latin typeface="Trebuchet MS" panose="020B0603020202020204" pitchFamily="34" charset="0"/>
              </a:rPr>
              <a:t>Shelly Menke</a:t>
            </a:r>
          </a:p>
          <a:p>
            <a:pPr algn="l"/>
            <a:r>
              <a:rPr lang="en-US" sz="1800" b="1" i="1" dirty="0">
                <a:solidFill>
                  <a:srgbClr val="C00000"/>
                </a:solidFill>
                <a:latin typeface="Trebuchet MS" panose="020B0603020202020204" pitchFamily="34" charset="0"/>
              </a:rPr>
              <a:t>2019 NMA Chairman of the Board</a:t>
            </a:r>
          </a:p>
        </p:txBody>
      </p:sp>
      <p:sp>
        <p:nvSpPr>
          <p:cNvPr id="15" name="TextBox 14">
            <a:extLst>
              <a:ext uri="{FF2B5EF4-FFF2-40B4-BE49-F238E27FC236}">
                <a16:creationId xmlns:a16="http://schemas.microsoft.com/office/drawing/2014/main" id="{ABBF7E2C-6264-439E-B0A0-A1ABB95019A4}"/>
              </a:ext>
            </a:extLst>
          </p:cNvPr>
          <p:cNvSpPr txBox="1"/>
          <p:nvPr userDrawn="1"/>
        </p:nvSpPr>
        <p:spPr>
          <a:xfrm>
            <a:off x="914400" y="99536"/>
            <a:ext cx="3951890" cy="738664"/>
          </a:xfrm>
          <a:prstGeom prst="rect">
            <a:avLst/>
          </a:prstGeom>
          <a:noFill/>
        </p:spPr>
        <p:txBody>
          <a:bodyPr wrap="square" rtlCol="0">
            <a:spAutoFit/>
          </a:bodyPr>
          <a:lstStyle/>
          <a:p>
            <a:r>
              <a:rPr lang="en-US" sz="1800" dirty="0">
                <a:solidFill>
                  <a:schemeClr val="accent2">
                    <a:lumMod val="75000"/>
                  </a:schemeClr>
                </a:solidFill>
                <a:latin typeface="Calibri" panose="020F0502020204030204" pitchFamily="34" charset="0"/>
                <a:cs typeface="Calibri" panose="020F0502020204030204" pitchFamily="34" charset="0"/>
              </a:rPr>
              <a:t>2020 NMA Chapter Leadership Training</a:t>
            </a:r>
          </a:p>
          <a:p>
            <a:r>
              <a:rPr lang="en-US" sz="1200" dirty="0">
                <a:solidFill>
                  <a:schemeClr val="accent2">
                    <a:lumMod val="75000"/>
                  </a:schemeClr>
                </a:solidFill>
                <a:latin typeface="Calibri" panose="020F0502020204030204" pitchFamily="34" charset="0"/>
                <a:cs typeface="Calibri" panose="020F0502020204030204" pitchFamily="34" charset="0"/>
              </a:rPr>
              <a:t>Friday, April 24, 2020</a:t>
            </a:r>
          </a:p>
          <a:p>
            <a:r>
              <a:rPr lang="en-US" sz="1200" dirty="0">
                <a:solidFill>
                  <a:schemeClr val="accent2">
                    <a:lumMod val="75000"/>
                  </a:schemeClr>
                </a:solidFill>
                <a:latin typeface="Calibri" panose="020F0502020204030204" pitchFamily="34" charset="0"/>
                <a:cs typeface="Calibri" panose="020F0502020204030204" pitchFamily="34" charset="0"/>
              </a:rPr>
              <a:t>12:30 pm EDT / 9:30 am PDT</a:t>
            </a:r>
            <a:endParaRPr lang="en-US" sz="11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93138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Freeform 11"/>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Lucida Sans Unicode"/>
            </a:endParaRPr>
          </a:p>
        </p:txBody>
      </p:sp>
      <p:pic>
        <p:nvPicPr>
          <p:cNvPr id="5" name="Picture 4">
            <a:extLst>
              <a:ext uri="{FF2B5EF4-FFF2-40B4-BE49-F238E27FC236}">
                <a16:creationId xmlns:a16="http://schemas.microsoft.com/office/drawing/2014/main" id="{A69C90B4-8422-47D9-9BF9-327ABA53A0A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47622" y="5226014"/>
            <a:ext cx="1680393" cy="1408670"/>
          </a:xfrm>
          <a:prstGeom prst="rect">
            <a:avLst/>
          </a:prstGeom>
          <a:gradFill>
            <a:gsLst>
              <a:gs pos="0">
                <a:schemeClr val="accent1">
                  <a:lumMod val="5000"/>
                  <a:lumOff val="95000"/>
                </a:schemeClr>
              </a:gs>
              <a:gs pos="74000">
                <a:schemeClr val="accent1">
                  <a:lumMod val="40000"/>
                  <a:lumOff val="60000"/>
                </a:schemeClr>
              </a:gs>
              <a:gs pos="83000">
                <a:schemeClr val="accent1">
                  <a:lumMod val="40000"/>
                  <a:lumOff val="60000"/>
                </a:schemeClr>
              </a:gs>
              <a:gs pos="100000">
                <a:schemeClr val="accent1">
                  <a:lumMod val="40000"/>
                  <a:lumOff val="60000"/>
                </a:schemeClr>
              </a:gs>
            </a:gsLst>
            <a:lin ang="5400000" scaled="1"/>
          </a:gradFill>
          <a:ln w="28575">
            <a:solidFill>
              <a:schemeClr val="tx1"/>
            </a:solidFill>
          </a:ln>
        </p:spPr>
      </p:pic>
    </p:spTree>
    <p:extLst>
      <p:ext uri="{BB962C8B-B14F-4D97-AF65-F5344CB8AC3E}">
        <p14:creationId xmlns:p14="http://schemas.microsoft.com/office/powerpoint/2010/main" val="8862776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E7F0EF85-B0B1-4428-BE3D-FB020643E768}" type="slidenum">
              <a:rPr lang="en-US"/>
              <a:pPr>
                <a:defRPr/>
              </a:pPr>
              <a:t>‹#›</a:t>
            </a:fld>
            <a:endParaRPr lang="en-US"/>
          </a:p>
        </p:txBody>
      </p:sp>
    </p:spTree>
    <p:extLst>
      <p:ext uri="{BB962C8B-B14F-4D97-AF65-F5344CB8AC3E}">
        <p14:creationId xmlns:p14="http://schemas.microsoft.com/office/powerpoint/2010/main" val="4042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hangingPunct="1">
              <a:spcBef>
                <a:spcPts val="0"/>
              </a:spcBef>
              <a:spcAft>
                <a:spcPts val="0"/>
              </a:spcAft>
            </a:pPr>
            <a:endParaRPr lang="en-US" b="0"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D184F0D8-8B4E-404D-A5E0-9C387EF081AE}" type="slidenum">
              <a:rPr lang="en-US" smtClean="0">
                <a:solidFill>
                  <a:prstClr val="black"/>
                </a:solidFill>
                <a:latin typeface="Lucida Sans Unicode"/>
              </a:rPr>
              <a:pPr fontAlgn="auto">
                <a:spcBef>
                  <a:spcPts val="0"/>
                </a:spcBef>
                <a:spcAft>
                  <a:spcPts val="0"/>
                </a:spcAft>
              </a:pPr>
              <a:t>‹#›</a:t>
            </a:fld>
            <a:endParaRPr lang="en-US" dirty="0">
              <a:solidFill>
                <a:prstClr val="black"/>
              </a:solidFill>
              <a:latin typeface="Lucida Sans Unicode"/>
            </a:endParaRPr>
          </a:p>
        </p:txBody>
      </p:sp>
      <p:pic>
        <p:nvPicPr>
          <p:cNvPr id="5" name="Picture 4">
            <a:extLst>
              <a:ext uri="{FF2B5EF4-FFF2-40B4-BE49-F238E27FC236}">
                <a16:creationId xmlns:a16="http://schemas.microsoft.com/office/drawing/2014/main" id="{795ECC7D-2166-41E8-8C98-9E36AD53AA3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47622" y="5226014"/>
            <a:ext cx="1680393" cy="1408670"/>
          </a:xfrm>
          <a:prstGeom prst="rect">
            <a:avLst/>
          </a:prstGeom>
          <a:gradFill>
            <a:gsLst>
              <a:gs pos="0">
                <a:schemeClr val="accent1">
                  <a:lumMod val="5000"/>
                  <a:lumOff val="95000"/>
                </a:schemeClr>
              </a:gs>
              <a:gs pos="74000">
                <a:schemeClr val="accent1">
                  <a:lumMod val="40000"/>
                  <a:lumOff val="60000"/>
                </a:schemeClr>
              </a:gs>
              <a:gs pos="83000">
                <a:schemeClr val="accent1">
                  <a:lumMod val="40000"/>
                  <a:lumOff val="60000"/>
                </a:schemeClr>
              </a:gs>
              <a:gs pos="100000">
                <a:schemeClr val="accent1">
                  <a:lumMod val="40000"/>
                  <a:lumOff val="60000"/>
                </a:schemeClr>
              </a:gs>
            </a:gsLst>
            <a:lin ang="5400000" scaled="1"/>
          </a:gradFill>
          <a:ln w="28575">
            <a:solidFill>
              <a:schemeClr val="tx1"/>
            </a:solidFill>
          </a:ln>
        </p:spPr>
      </p:pic>
    </p:spTree>
    <p:extLst>
      <p:ext uri="{BB962C8B-B14F-4D97-AF65-F5344CB8AC3E}">
        <p14:creationId xmlns:p14="http://schemas.microsoft.com/office/powerpoint/2010/main" val="13529892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nma1.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7" descr="data:image/jpg;base64,/9j/4AAQSkZJRgABAQAAAQABAAD/2wCEAAkGBhQSERUUExQVFBUWGBcZGRgYFxsYGBkYGhwXGBgYGhcYHCYfGBojGhQaHy8gIycpLCwsFx8xNTAqNSYrLCkBCQoKDgwOGg8PGiwkHyQsLCwsLTQsLywsLCwsLCosLCwsLCwsLCwsLCwsLCwsLCksLCwsLCwsLCwsLCwsLCwsLP/AABEIAPcAzAMBIgACEQEDEQH/xAAcAAABBQEBAQAAAAAAAAAAAAAGAgMEBQcAAQj/xABIEAACAQIEAwUFBAcGAwgDAAABAhEAAwQSITEFQVEGImFxgQcTMpGhscHR8BQjQlJicuEVgpKisvEkJVMWMzRDg8LS0wiTw//EABoBAAIDAQEAAAAAAAAAAAAAAAIEAAEDBQb/xAAzEQACAQIEBAQEBgIDAAAAAAABAgADEQQSITEFE0FRImGBsTSRofAjMnHB0fEUQyRC4f/aAAwDAQACEQMRAD8AHSlehaVFdlrjzpxvlXhA5044pMVV4Qjcb+NIYfWn4pLrVXhgSPkikXAKfKUgipeXaR2WkOKfIpsipeS0YIpthT7LTTLWgMzIjBFeAUsivIowYBE9FKArgKWoqXlgRQ2p5aQq06tATDEVbFPLpymkKKdUUMKet0ia5U5ivZ3pUVUhnmTfxrwiD4GlgUqauDGiOnOvCD4U4aTFXeDJWQHauTxpYMRtM8qcFskNA/M0EkjusUiKeCd0+ld7uIOnPnVXhCMZZpJFOqKWqKTq2WdR3SfTTarSm1RsiC5ls601zObCRCKbIqybCof/ADVB/lf7lpv9DXT9bb8ZF3/66YOAxI/1t8piMdhj/wBx85W5aQwqxbAryu2z/wDsH/8AOkNgpmLluOmaP9QFD/iYgf62+Rh/5VA7OvzErXWmmWrNuGt+9aP/AKtsfa1Nf2XcI+EeEOh+xqrk1V3U/Iy+dSOzD5iVpt0mKnPwy9/0rh8lJ+ymLmFdRLKw/mUr9oqWI3Elwdo3FLinsNg7lwZkRmA0JA0nePOCKkpwa9I/VPH8pqWPaVde8ioKcUVKt8Ivf9K5/gb8Kd/sm7/0rn+BvwobHtDBXvIqrTqLT6cKu/8ATuf4G/CljAXR/wCXc/wN+FCQYVxGAtKC062Fb91h5qfwrwWjzEVWskTlryKUlKa2R+NSCY0RXgWnW8a5Z5UQgx9cp2EHlrPzr1zDnwNNASam3LOcSIDcwTE+ImhMqM++MkxMzI8Pzzppo5TpyPL8alC+Qpzd7UDfYGeY8qasKDcAG0/T/agMMRkroOh1PzpVhBOnQb+teq4jKwMciNx8+VLwqiTHhvvzrp8I+MX19jOfxb4RvT3E426ba3UopSSle4JnihI3utduVePa8OlSMmtNX7ygwWUHoWAP1oL2hxtrQpBsCpRWuWySYAJPQCT8hRXkkI4YVDx4yiJOVtxOmmxjqJPzq2Nuq3i+mWRO+nyrn8UP/Fb09xOhwv4pfX2MmdjrANy5rMKPqT18qLP0UUPdirMNdI/hA8pf8+lEwxCZsudc37uYZvlM15BTpGuIC+Ib09hEDCjpSLiW1IDMqk7AkCfKd6b7QY1rNhmtx7xiESds7GAT5an0oCX2bYi9Ny5cDXCZOZiSfWN6PMBuYWD4c+JBZdtpoy4Regp0YYUD9iL13C4o4O62ZGBKc8rAFoB5KQDp1A8Z0ILWl+0UxGGag5RpV8Vx1rD2zdutkUc+ZPIAczQFi/a02b9VZ7s7u5kjyXQfM0R9u+GC9dwaOT7svczCYkgJGvlNNYjsbglQhkVTrlGaG8Y1kijDAbzoYPAipT5hlfZ7Z2sYFTW3cn4WaQRBkq3M+EA07ctx0PSKCsfwU28UBbBAzKVjXSRr15H5UeW4zQDsDB8aWxIsQR1nWwqctSg6GMtbIGq0p0bTLMQNtq6InXfSOfrSreEkTIHnS0ajuTLbDc3JE+AjT1n6U42ESDleWXUiNCOeU84r2zdUBrTzlDGGG6naY5g0h8iA5WLkgjbKAOe51PKqgiU/GMXet+7KW3dWdc0CQQNSkz8R3HkfGrqxBtsyLB7s65iAZnblynxoQ7R8Ta7ctLcK27SkZSjZ40EsY/a706gbiiThV0X1BtscoWMzaGFEFm84n1itKiWQGDTfMxElFcqJABLzqQDzgDWnrVkAyBEjUdCCwI+Y+tNRA7jTl1grHmV1P5E8qe4e5Ig7DY+ZM/X7ab4R8Wvr7GKcW+Eb09xPStdkp4rrXFa9wZ4kQT7a8UazaAQ5WdiJG4AGsHkdQKDcN2exN1c62nYHnG/3mjjtv2euXRYfRULlR1MsikgeEj69Ku+D8Z90DaNogKCMwM/CCdBHQb15fiWIPNIXW09fwrCBqIZtL/WAvZPF3bN/9HuhlDAwrcm3BHgYIo9wmJa02dNGAaD0kFZ89dPGg7tZiHusl+0jW2tFtSQdAJmY128RrVn2b7TJftn3hVGSM8mFg6Z9dh1H4inuHYkPTyPObxPCNTq56e2n9w07ZYULicwEe8RXP8xkH5lZ9aEOLg6BSATOnM+Ve9u/ajau4j/hkLqihM7yA0FjKrvGvMg+FCP/AGpxF5wVth8usKrHnMmCTyrHE11qYTlDfT6GbYfDtTxfNP5dfqIrinaW5aV7FpioJGdgYJie6DyXva9fnQ0GpzEuS7EiCSSR08KapBFCraPObsT3mhcC7UviME9m6c12y1p1ZplkzqO8eoYgTzDetENrjGJyZZRWnLmjQ6Zo1O+ooL9mWA99ibiH4TYcN6lAPXNB9KKcNkm7mKiHYFs2gK91o2nVTBnblS1VRmjvDnVc9MfrPbWEb9MtuTNxAToP2vhiBy721aEBWa8Q4wcPcs4mCttbgXxZGnOY8Rt5VoOB4hbvJntuHU8x943HrVDYTl8Y1cWHr+spe2fDxdFjN8IuGfMo0fYfpUDA4G3cCTJUKoB133IGzb0TcXtq1i5mMAKWn90p3w3oVBoX7N8VW7aQW0d2EQvehDqIk90RB1/CiN7XjPCqy8ooRqDFC6lu+5IhsmVdJMEyZ16AmmfcH3gWe8efidRHht86Im7HMZxF26tlEDNduGMqpBlFkHrv98UO4HiSYm2b1hpKwrD9pYkZsu4VgAQfEjrS1VWsD0nQ5gLZRHGtnVbm4UsDzEa6xygVW8Mxy4iyjyBoQRB5Mfuil8W4oFDnMlt2U5c20kQTHMnUR1NDnCsTft2bYa3eIIlDbtqylZI1P70gyDrQpTJW8E1AGsYZ2LCi37xwWliqrMAkakkjWk425bt2WvkZQmhRjpmOqwTyIB0PMc5p02XW3kZTAObQiV5GRrofEVUdquMsuGcBB3vdqpKhwgTwPVZEwdz10BBmYCUzWUmZxcxBZi3MmToAOpiNq0DsdxJXsOhYZoC+A1DDxjQiaz60Om+/560RdjMLnxERPdYrJiSNdJ3aJ0roV0DIfKJ0HKuPOHoygWwILAmSOhiBPM7/ADpzBJlGWZO5HSeXnpSsLfRnUZFTvLBEzuNG6z1/2pnBgqzA7iJ9M1Bwj4xPX2MLi3wj+nuJIY1J4bjPdXVfKHymcp56EdD1oY472vtYZ8hDO8TCxpO0k9aF8f7Qr7f90FtDr8TfM6fSvW18TSQFWN/KeUw+FrOQ6iw7zWPa9xZAlqzkzXpF4QdVtqe/oBqDl+gjnQl+nSgZLkKFgFVDQSIIMkb9aCeEdrLo4hbxWId7pzAOzksSh7rDXoCSB4VpfbnsbhMPbbFJcbDqxAYIxCMW2KqAYnUwNImvNPRDjMOk9hh65p6XgF2w4xNtLWZWaO9GkaiJjcwsVVdkOzpxuJW1myr8Tt0UEbeJJAH9KR2m4etm6AklSiEMQRmkSTrrz50Rey8D3t9H3KLI2JWSGH+YUJU00IEDPzat2hsfZXw7FYdv0UutwaLdlyrN173ddT1TToaLOx/Zo8PwC2ra2/fkBrjEkKzneWAzEKDAGm3KTScDjG0M2Lam4bVpXuZLl51jMLQPd3OUDnp8M1N7R8YsLZLvcZLVtGe8LbReIUAZBrKFmdAdiNpEzS2V2FjtGDywSR0gj7Q+yAxeFuXWtomKtAsHtmRdVRJUyA2wMA6ggQSCawyxhGdgqjVtunnPSvoWzxa02DN+01xsO1o3U96ZdMpuLcts0mYa0YMnesN4bhLqKl5rbi0xKq5U5SeYB57H5GtqeZQV7bTGqFYqR13lrYvtgsLcVHE3NGZdGbSAuaZCiSdIJqk4V2ivYc/qyvPRlDAT0kaVNxljMtxTuBmH93U/5SaoK1prp4tZgxCtdBaTuK8bvYlgbzlo2GgUeSiAKIuz/EGt2kcMUYSJBg6EgCZ9IoQFGWFwuVFTmAB6xJ+pq6iAi0iPYknrCDH9qL9zD3LRKnOuXMRDAHecuhkSNudaN2J9nxsYfDB2IulS17+FCSyW1HUMx16s/KBWI8SxhVSBvsPPYfU19E9pO0f6Dw25i3j3otgIDzusAqgDpn1PgDUVLCxgDKpugtMl9uXbz3t3+z8OYs2CPekH47o/Z8VQ/Np/dBrKsNiXtsGRmRhsVJBHqKRdulmLMSSSSSdyTqSfGa8o7SryxxnH7t7L71s+QQpOkCZO25PMnWibs722NiyEKzqTOcjpygxp0oIilK1A1JSLWl52BuDNkw9ruG4CQysPIz9+8iqLtjiiltgqSrRm3AAIkLm8Ty6A7bgh90WUTcBbcIZ5+O2ag/2lX2Bs29ly5o5lsqgk+mnhr1rmUReoI9WNkMELVwR0PL5RvVtwHHi3eQmZkFcp7wMjz1ifnVOtrTQdOcT86kWLgBBcExyJjnOhj7q6TAETnjQgzUrVokSSYG5IIM+W8+FSWxgZixEEKMzbTE6kctKDMf7QYyratghSSS50YmP2RGkACmOIe0F71p0a2M7IVDLoIbQ6RyExWPDlajiFqONNfYxjiNq2Hamu+nuIN8fx4v4i5cWYY6TvAAA+gqCKTRT2a7LretLiC0hLpV18MqlCI8SZpqrU3dplRpXsiybw3sReuWg4UARqG31B28dvKK9vdqb9nB4nAYnMe6os59Sq50JHiMoMdCPARoHD3v2DqA1krtuW3iNBEeZ+6s97eYe7ci9cCrAJAHNSyARrrGYfnZWg7Zt950MTSAS4G0b4236RwvD3yO/acWWPMiHg/JE9fOk9iuzGMdlxOHyAAkd94DDZlgAmKl8LthuAYqd0vIR/itD/ANxqf7M+2lixb9xiGyCTlY7QdSCeWs60xWLW0idEKW8RtDDtZ2S/TcNbUsbV60ztaI7ylnCl0bUQM1tTnG2uhmsv4X2Sxl+6lpsNf/7ybjsHUQxXNmLd0aAmRqfHStbxL5f11lzftgTAOZlHgF+MeWvhzpmx7TMOUkMW8FBOvTaKUFVlFjHf8YVX8N79pfpgcLaw36MUU2kXItvWCJzRqZYliSddST1ihD2rY2MItohFJdciLGgU6kAbAbadaT/2wz4e9jjZY27Ji2CdWbMEztGiqGYAbyQ37tZNxjtFexNxrl1pLaRyVeSr0FFTpEnM0CrWVVKqPKTV4ikqSdRoR15fZVJiLWV2A1AJg9RyPyq+4b2Lv37fvAuRBzO/nH41UcR4c1l8rUwjrfKDFGpvlzEaR3gmEz3ROy94+mw9TFFbnLr4TVdwHB5Lcnd4Y/y/sj7/AFqZj7sjvaL0/aPpyFaGYXjfZ3B/pHEsJaMQ1+3IO2VTmYfIGjL/APIntKXvWcEp7ttfev0LvIQf3Uk/+pQh2Du/85wR2m8PSZAFV/tG4x+lcTxV0GQbrKv8tuLa/RAfWpLg2K9rq41JJ7FeEUsV5FXJNfvgKxA2BNBfbPFvcuIGKd0RoO9l0gsTzkHn10HMvcjU7x9TQZ22cm5bXQ9zMR4kxv1hR9K5eGHjjmIPhlPYtA90kjXp57R+daav5hKdYJnfnHl5eFctwrBnQDn+fGk4W4MzNGwOh1k7CfnXQA1iQj/DcIHdUCNddtwDEetFmI9lrqgc3RqshRJgxoJ/pUrsh2QebyBouqdHEjoRA0PM0SYtcStg21ul2zhQzQxjKSygkbSvj0mlalYk2U2nSo4cWuwvMXv2iGOkQSD4Giz2e4G7duPkJyog7skBjOZQRtyb50PcZtFL11W1IfXz5/bRr7KMSLaYlzuMny1/Gt6uqGLURaoBDazczBiuZsq/DmCPbPTVTp+dayrtZxkXrlu2rFhbBVm/ZzNuFj9kQNecUQ9ueL3LigQUXXwLbT6d4VnLjU+dSlQKotU+k1xNe96Y9YdcAT/kOP6+9tyPI24++g3C4Bn6KOp/Ab0T8GxP/K+Ir44Y9dS8H6il9h+H28Rei4O4gA1OWW/p99aV2yjSYUEDtYwg7MqnCrXvLiC9+kFFALsCmWSXUKmkz4nTSrnH9mLGLcXsOty21xZY2rwAcETJm3nMiTISd5J5WfHuymGW0GhWYr3SWkrpsJOnpVp7FuJG7Zv2yNLdwqDEaiJ281PzrnqKzaBvoPSP1eXSGZfcwe49YycIxNhWw6WktCLdsk3CVZGBY3IJjLrAB67msg7OcN9/fVBAOpBPh4c6+nu2nZhXweKyAS1i6ACJg5SZB8xXy9wDHG1fRwpeDqo3I8KvDLiFpsK299NelvSKlqbVVKjTSalw7FYhE933WXNlIhQSROmYg5QRpOU6jfYUF9qOEv8ApCi4RPOB5QNBuYbpsaM8JibZsAhlMsT3c5u+UBt+Xw0K8Xvs+JzEFQDEHXYHfxliPnR0iMwjWIF6ZtcyRaXTb+lVeOI1NWDsQNPyKqeIqcvXUD/envOcgC5tGOC8WaxirOIS3nNpswB0BYTGvgSDVde4c+p3PPr51pXZr2e+8dGb4AGLajeNBHrr0NSe0HZa1Ys5lI7p1G4iAOXl9aV5rEzpHDKq6zIorql8UdSwKiBAHmQBJqIKaBuIgRYxS1xFclKNSSam7gEg7Ggbta49/wB185iIj4d9B13nzNEPFuMBA4B740/l0mT5aaUIYXAE999Z18TM6n5Ujh0I8RjFU5vCJFXDvc2BP2AV4bL2zqpGnMdaOOEcM0krp46TUriXCFZTI5fOJprNrB5Wmkidge0wDZLzwWhQ7HXmAMx5xoJ6Ci/tLjv0dEuMTIkkhlh9DlAULIbxkwJrK8IPc4hAAHKgjvbZoMH0MfKoWPxDl2zsW1O50E9By0NZNh7tm6GbLiiqZesbxmJ94Sx1ZiSx6kk0Q+zy/GJZCdHTbqVIP2TQsQOVW3ZPGrZxlm45hFbvaTpBB0G51rZgSpAi9NsrgmFvtHxs3lTSFtlo/mI+5B86FeyvBmxN/Kts3IjuLEtJAgE6AxOp6Uvj3Ezfu3bp0zkkDoNAB6KAPSrrsSLuHVrit7tmKlWAlxlD7A6Cc/MToNqfymmKdPsL+sUr11GZ2O8vO0PYo2sFedcE1jIAXuPiUaBtAtqdZJ9Kb7FCziUYshWQvvSpK98CC0g7MFBI0EzTlvEm+8X3e4Cw+MltSTqFJgbmI60Q4DhqWlvNbhSGOkaMuxU+h+lJ4x2IAM24bVWoSRtGzw5Hyhs0KrFQCVghm0ERplPLw6Uf9gOArhsOrQA94tdMD98AhT5LHrQLjuIDuBC0gKne1jOYMQTJidTrFP8AEO0eIwVyyLN1jbRcxsuZTLOXLmPejTTXu8ulK0T4rWJnQxrKEuSAOs0btjxcYfB3bmhIGUA8yxygfWfSsBt4a3bSLaACNxvqIBJ3MEg0S+0T2j/pYWxatlLcqzF/jLAGAIMBRJ15xy5iuAxBJQHYkD15fWl8US1QDoJ1eHUxSwrvbxMNDvoRpaW/BrQsQJ0ylvwE+IqDZIa6XMbmPx+0+tL425QhOZXT1MVCS7lgUvWuVt3jHDVAcuem338pOxlhYzDQ1S4lMxAI0LJ/qFWpvSpqnxDaGTA86ZwLMVKE7bRDjlJFqrVUWvv6TQsLhrdp7iC5oUGZRMGTqDJ0gCIH7x6UjtDwC0cLcIuOMqsFyOygExuoaCNoGw161H7K9qiLavcGUspknui4ASoYacyDr4VLu++xs27NohWPxEQI2kTqxPX61obg2mJZCt7C0zv2iYfD2r1uzhwB7u2vvCObnXXU96IJ/moVBqy7T4EWcXeRWDqtxgGGx15etVlOAWE5Ttma8Ulesa8Q0ljVwZaXGe5cbOZ1ljyPpV3h7YOSfhJH36fMfU1Ew/DyNtTuJ3M7z41LtIVgD4Sw9Dt99Z9JqotCizcqHxLG6QN9qRbxfd/PhVfcuEtJ/Z18PL5E1U0O0qL+EYXy+Ulc0aRyBB39PlVPjbwZ7hGoJ09NPsFEuLxAyGN4gn+LUED1P0oQFbdPvyi53nGl2D3hTdKCzPgJ+oH31FNiDBOsnYQ+8uqIkaeuoortXyBH586DcHdKEspgqJB9R+NaHjez11La3Ape2wBkCcs7q0ageNNJVzHxHUzm42ixGYDQSPgcVlaeYgieoP8AStK/s9Lig6oSSCQdCAxFZThpzQeen30a8K7Q5rSqtq+2TRiqZgDO2/iD61jiqL1AMgvNuFVUpswY2l3/AGJaRlaSzZpknQQCxPTZd6Bu0vGPe32MyB3RG2VSYq9452mUIFUOGZWkOhQgEZZ18yKBC8/n886rDUGTVxYy+J4hahFNDcbmSmuKyvIGfuZD0OcAgctQxP8AdpnGYZ7LLOmzCDOo/IpOFZc6qTuVj7Z+lTu0Nh71xFtiWgwPL+lL4ilzK9k3IP7zqcMxD0cNap+UHTfbTbyjGL4k1+5neNgABoAB/Uk+tc8aGo+KwF6wQt629tiJAdSsjXUSBI03pgQ2k6+dc2tSZGAfQz0+FrIyfh7S5S0SNFMeVDz95tBmJML48h6Uaripwubw+tVHYDhP6RjUEaIM394kKn+dl9JrfBrYkzkcTxBqBRa280rsbwO0/urAzi7YQJdYr+rJabvdMzmPvJM6fKp/tI46uAw3uMPpevLDP+0lvYtPIsdB/ePKl9nOM2kt3sSx/Uqb7q/IqLhRY5FyAqgjkw61j/artI2Ju3LrmXuHYawP2VHgAAPrT6qL5pxQ7EZYPYm0rNl33JNVuJwRXbUVb2cMduZ1NSUwgGrfLr/SpqTD0AgyDSQs0Z2+y2HfCYi8We3ctQQAQVaQYBBEjVTz50MWLOnL1IH21RMhBAB7wyGHFJdZIMagiTI1gjcEa7b704w8SKavsYM6852rObGdJUsOhIPhOqny5VH95BIIJ11gcuk1NxlsznXWRqI302NV+FJ9641AKrAO+7T9asSEy1wHDEvrcuXGhLQzGB8Tn4F8Jbr0OhMVnLHU1o1y7kwt4/xA8+StG/jWc007XRRb7sIqBZiZ5RF2H4M2JxORbTXYWWVIzZZWSJ0Hn40O1qnsJu27N3FX7rZQLaoDDHVmzH4QY0WhotlcESVLZdYntrwBcNg2dcJcskEKXuXUYnMCAoRSYnefCinsLjy+DtZtwgB9NPuqB7R+NWcTatWLbM4z+9ec3wgFU1YzqW/y0z2ExMM1s7SYnxEj6hqHHFqiBj0h4Csi1jTB3H3+8oO05CYq5/MD8wDWudj+ylqxg7NyXFy6iXG3YZmAbZVJA1HyFYx2pwjHFXZ1adpju8iK0vBe0+yqIhvCECr37LLAAg/AI0AHOi5hFJRrr212iYCLXqHzPvKj2u4Q2sTbd7rXDdRoUgAW0UgKqncySxk9T5V5g+DWEwwuXLalssknXcTsdKHfaH2hPEMZbNl1uKqpbUopUEsxJ0YkiM2p/CrTtvjzZwyWgdSFDeoP3KaxxNclUCk7fpHsDhkqVGdgD0/SBlvFBsUrkd03NugMgfLSjjhfB7b43JdQOps3CAfApBkbGJrOM2k9NfUa0dY663/DXrZKsVYSCQeXMedI0nZKysPP2nc4hSHJNuwk32hdnrVmzYuJ7wlmZcrXGdQIkZc5JG3Wgu0CWCqBJP5MRRDxbi12/bW3iLjMEYspgTqI1MEk61DwOE90PeNJY6KvPwEda0xZNRgx7W+pi/DsQKdBlG97x/jLrasLaB1+3rTXY7gJuqr+5e8C5lVIBiIXUkftTt+5UHiNi6A9y4DJHmByABHjWh+zDGWbeEtl7yWpYqpZ/dzlJJAJgE5nbTwrbAlqTFrbRbiAVkUXvfX+IG9vMGlhlt2rWIsZlzOl4iZkgFYnu6bzyNDVhQq5jvyou9qvERf4lcKkMq5EBBkEKoJgjcZiaGCwCkkDugn5U/Wcu1z2E5lNQosJ5hyFnNvz8+lLe8Nxqfs/rTNkHKJImPM/0k9a9ddPAVjNYi/xbLbuWgsi5GY7kaiI8d/mOlUl66Cd/wA8toqfxuz7u6Vk6BTH8RRSft+lQTckmfqJPzisTveQsTv0hXirjDNvpyioyY0NpI9QR9tErWQw1APnUO92etnXWaq01zSBg8acmWdVJG3TTSonvCMQpJ1ZSPlqKcxNqL7Ad0nXbQ6a6eYn1pq9hGzowg5TrpGh0P2j61LQr3F5L4vhc9m4WuhLdsZysw1xz3bcCNQCdfP1AOtEnaq3IB/d+wz+AoaqxfqZiRZjNB7VdiLNvDW3w2sqHknMXDKDv9gFBVnDXfctdXMLasqsQSNWBjTnt/mHWi3sh2h/UG1dMradchJ+EXCQJ/hW5lPkzeFV/aHiyrafDoFH61iQFIhSc5U+IfTTkorNSwOUxqoiFQ4lLh7joocMQWJHWQI6+JNEXZDtIyYpM5EN3Sdtf2Z9dPWqHHCLVkeB+oB++oyGNRuNqbrpbweQ9rxGiRmFS2oJmle0fDRkvbA6Ext0/D1oBvY3+MGf3Ry6dBWl4RhxHhrA/Hlg+DrqPuPrWRtbIJBEEEgjxGhpfD1CFyHpN8XQU1OZ3hr7PF99ifhhLQzep0H3mvPaHxbNihbGyiT5n+n21d9gsIMNgbmIfTPLT0RQfwn1rN+IYxrl9rjSCzTB6Hb6VmfxHJPTSMU7UEUDqbyysqWgDcwAPE6CtDNorgbROpQj5RBNBfZfDZ7wnZRJ9e798+lF2IxAyLbOeJWNdQSAd+e7D0FKlWDAjprOtVdXBRu1vnINzhdy7F5CF9zLKrbP1DdARt09dJNosx946gMRsDovgD99PjFErlGi/bG3pIJ8oprEXoFPUgW8bbzhV7J+Gm3WVfafGkWo2k/Re99oFVQxmfAYZJ+G7f06klD8oefQU12qxRhRyOb6Zfxqt4RdLAJvlZm/xBB/7K2OsXGolq+wjrScUwCwTE/P0HOk3bkHKNTvS/0IMcxkno23yq7w7R20VI2P2/7U5hSpu21aYLqD8xpUcHINNJ3HL0/3qJgsf/xNrmodftGv56VR2kndqWnF3SSN15bwq1UlQddR8z+TUzjeIzYi6TtnaI8DH3VCz9SRHnWUEzRcJjFdQykEGpqnSs94Jxg2yAT3TuOnj40b4fEgjf8ACpaaSFx7DEgFAJ2Osab79ajWi+ZVaCSQoM7zpqPvq7voHUqeYpOC4Pa92wJIdYKxsABqR4gwaBmyi81pLnIWUfa3h7pbYETsdPOaB61DjWMLWH95AZEYNpBaBG3KSN6y6pSYkaw8QgVhaeg1zOSZJJJ5mvKcw8Z1kSJEjqJ1rWLQm7a2sIiWFw1x7pAbOWyQICAQEJ313PKh6y015j8QHuFlUIvJRyH3+dNWG1oi5fVt5WULos032TN/4gE939X3fE55PyH0rzjHYe02NzFoW4ZyDctu2vIeWsk0P9leJNh1u3l2BsqQRp3n1n+6rfOjpcX7xtoe3de0SDOoOp9beU+c0o91YkTo0FR0CtInbxvd4BkQhR3FjqMwlR05egNZawFwliwUhV5bwAI7o8N6Me2/FjdS6gAC2r1tBHNslwtrzgiPSgxtBNaUlstphXYcyGHYxYLGNyB6AEn7aIsRhg7QOWv1oa7I4qUYTsft/rNEODxQ73nRqvhmdVyahMduKEFUmP4ktvK1z4Syg77TrtrtO1TMdiwNTJA8h9ZqfwjsCMYRdxJYCO7YHdCA6jM0yWIIJjaYnSidxTFzApUWqtZYIdr+KYfEC0uGtqCCxbKbhEGIH6zbaq7BcNyqZJk7x+da1jtl7O7VrBpfwtsJ7gFbygalCSy3TzJGaCTy8FrNL2JCiohDC8EpyzlibF5V0IAHWD9enrTl3GRsJHWah2sQ1wyIA6x+NPjDCddfp9BWglTipYSxiq24htuGU7EEHxGv3VcZQBoBVZjcQCY6VRkjN7GqWclTqSZnXrG1RXuqf2Y/vGuxC7HqNPs+6mtDvvWdpdo9h0U/Efz51e8H40LbZGModiJOQ/8Ax8KqsRgkVVi4HJ5AHQjeZ/DWmkUyFG5IEeJPSr0Ossi2k0a31kEbyNvOpCmKrsJYFtAq6ACIqQ93p/uaAi8sGxuJA4+M9u6dT3Br5H7eVZ4+5rROKr+quD+HwHTrWdudT51agAWhVHLm5ngrga8pSb0UznMtLsOVIIMbj5iD9DThXxFIezRFZQMfFzSJNW1rtZiLZuMrLmuZZOUaFRlDDkDHPwqizV7cahIB3hKxXYxy5eJkkySZPietMtcMedeHauKVdoMueyVw+9ZR+0h+YII++ivC39T4j6j8mgjgOI93iEJ0EwfUR9pFGLqVuKw+Fjr4E6T6zViUY/i0GU/Tz5eFaFwDiAvLbZRqQJ1Ekch5T3id/lWY46+y90xHI8yKO/ZpBw+bc57iz0Ay6DwrOqma03oVjTvNBwzlAZbMGEEEDKR5fTWgHCezHDLiHu3SLlsMTatEd1QdYefig6AbQBMzFGbXI0IMfnpqKrsa+QSSPDX8zQrcaQGNzczGu2Drax2IVAAouGANAJAaAOQ71UhxXOpfbW9OOxB/iH+lao2uVveBJF/HmImmFEyeugpkamp2CSWB/ZXbxqpInGYcwIGxI9fT1qNlA0I1Hj/SrTD8XNstABMncA7z12ImahXr5YzA9BA+VDrm20h6Zd9Z6FEeOw/3mrLg+AOcMR8ImBG50Gs68/pUEOF2hv5hz15bH1miPhDsUDN8Ta7QI5ADYCIqNeULWlmjSKVa11/PiabczTi6elDJKvtHc/4a54kf6hQLRr2iBOHjqyj60GOhBg0UqeVy12WpWCtycp0nmZ084qSTl8pFO3bzuNTIGvIACpP6KqAEqTrzHdI22gHelNlJRbhISSDlIYroTIHSYPkKmcE6QhTa1ztKmNa8bensVYCsQrBxyIBEjyOopIskxANXBAM5QOsUq1dZToY033r0ZBbJ7xckRyUDn5k/KvCBvt+etELEStohmM5uczNGuCxWa2CddAZ+tC/C/c+9T30+7BBaNyOmu/L0mjrEcSwLzbwqO1y6QFOqIG0GgbU+IAjxFUTaS15DxRV13HUa7UY+zf8A8NcX926x+a2zVHb7IXkMkoUIkvquXlBWOXX7Iq89n10RiAGVgt4CV2PcSYPPX7KpiCJBDdLsiaqOP3BlGn7Q6aDwqctyCR12qr40ZtnwoBLmedqOwd+/iWu2chVwpOZgpVsoBEc9pkdarR7L8Ru1yyvq5P8ApFalhzTeOAK7/XarvKmP4HgdgwWvzPKMh/zTTvEsGCAmHtXW1+JVYiPOI1rW8NggRJHr+dqkjCqOQ+VVml2mHJ2TxZOmHuecQD6k1XY21csu1twUZdCpjTn99fQfdHSso9qWBnGhlyjNaQnUDUFl+xRVhixtJaDmHsliqwRrJ6RzP3fKitLcAAbAQANBHnQ86/o+JUMZUqFJnrufCG5dKLlwTBS3Tl1oDVU2PSbCi2to1bWKVcaFNQLPGkbNuMszMeXI61H4xxJDZcBtWGUaHn5+FGBeZTztACbSqNSXGnoao/7M+LMO8D8IBnxggRA9a9w94oFVzNstI55fHzj76scQ+R81u8DaiYRoYeajWZ6/MVZYrpKC31vKq7gVU5lBIGsNEx46fdS3JkRKkx3Y+UKNvLSrgcUd7ALhWcElCQJjkfqdedVljDsWzjMtxdZAk6ftVKbM19LWkdQttd57a3gMJIIysoHmFMtl22NLfB54yDdtF1JGm5MRU5rQYK1wqZBJyDK4PKRl9a63giyZhHcG/dDayfXblS71VXW+sdoYOtVsVXTz2lfawirqV3MMNcwA6SIFe3+4qEmM2aMgGaJg5mkDwp170zmPe0AMkAR1AHSvWtQCoWUk96CIJ5oSOfTw9a1Wzga6/e0Xqq9MlWH8Svw9rO2g9ACSfGBMVKu4bclGWBpA1J6kk12FBUOiMDmgNJK7bQfumr/gmBUOL124CEEe6Qly2kQ0iPQD5UFauKep/wDT9/pLo0DV0H9ff6wYv8NKzl7wAEka6nXXKTA/CohWCNSCOm80QPjCXbe0haVSSpMHSQD9lNXsOl7M4BVmYZcqwscycz1sHYDUaTIqOkqcTxO7cWHu3HXkGdiB45Sa0z2QH/hrwHK4J9UH4UBW+ENnKaEjNqmVhIBJEjmQNBRt7JWa3cuq4yrdClM3dzFZnKDvAblULqRoZArbzRCMw/P21WcXuxbadgDJirTFsqDM7Kg17xIUfM6UI9ou3GDW06++W48Hu2+9J5ajuj51QlS2wGLVkDDUEAiNZnX76cuMzmMhC85iT4VjHDe0+Jw4y2rrAfuwGWfDNP061Oudu8a29wxzhFGnPltRZJU1x8YF0Gp201pm7egTcYIOhIHzNY9f7SYpoPvroVpiIWY0I7keHzqBis8/rJJOsMSWjqZ1FTKO8uazje12Gt6e+U/ynMT6jSsx7XcWXFYk3FEDKq6iCYnUj1+lVuU5d9POkwKsC0qTWstfYF2C90946kgdYGtWWH7TfqhZve8OQR3CBmHIFpBiIHpXV1ZZQZorESmxvEQzH3aC2kABRyjnPWrN8LkUe+tuy6a51X/TJrq6qZyCqdDIFBu0dNzCr8WHeNpF2R9fwp25gkDA2kCyQveYuTJiBsBvzFdXVtywtzr8zADZv6nY3A+7dxcBDgAKVIM9ZkbU0oZ2GgBiNAASB1Irq6uYa7ugJ7Tv4TB0gA5Fz5y9wPZ/MAWlYInUEMOe2qmPMeVeYvhS2iTBcmYGyKNYnXMx8tPGurq5gqsWnVubykvIHbvaeQ2HpSHshGGUi4uhhhzHga6urpAkTOrQSp+YR7DcOa6VW2SXZjIhVCjcRr515geDK11bQ0LTLnvFQJJgczpXV1MLXdke/QXH1nm6+HSnXCLtcftPLloIywWuWyyqUuQTrpodh6U/c4cTdvWw5/UySBoGQbkdDBEg9dDyrq6o7Gmxy9v3H8yKodRfy+oP8SF/boGilrayCSCZJXaIH20xxrtP746W100DN3my8hPhrXV1MMils1tYqHYC19JHwmFY2mvXCWtq2ULmjvsGjrERPpVYz11dR9IAknBW82nPlUqxmzhYzNIA7xGvSRFdXUZ/JeQfmhPax9le4VBdFzNC6ZtmgmJIkanehvHtzXVWJ70kz1nMJmurqUoUwpzDraMVnLaHpIa2xqZ28KQBXV1OERef/9k="/>
          <p:cNvSpPr>
            <a:spLocks noChangeAspect="1" noChangeArrowheads="1"/>
          </p:cNvSpPr>
          <p:nvPr/>
        </p:nvSpPr>
        <p:spPr bwMode="auto">
          <a:xfrm>
            <a:off x="88900" y="-738188"/>
            <a:ext cx="1285875" cy="155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47" name="AutoShape 19" descr="data:image/jpg;base64,/9j/4AAQSkZJRgABAQAAAQABAAD/2wCEAAkGBhQSERUUExQVFBUWGBcZGRgYFxsYGBkYGhwXGBgYGhcYHCYfGBojGhQaHy8gIycpLCwsFx8xNTAqNSYrLCkBCQoKDgwOGg8PGiwkHyQsLCwsLTQsLywsLCwsLCosLCwsLCwsLCwsLCwsLCwsLCksLCwsLCwsLCwsLCwsLCwsLP/AABEIAPcAzAMBIgACEQEDEQH/xAAcAAABBQEBAQAAAAAAAAAAAAAGAgMEBQcAAQj/xABIEAACAQIEAwUFBAcGAwgDAAABAhEAAwQSITEFQVEGImFxgQcTMpGhscHR8BQjQlJicuEVgpKisvEkJVMWMzRDg8LS0wiTw//EABoBAAIDAQEAAAAAAAAAAAAAAAIEAAEDBQb/xAAzEQACAQIEBAQEBgIDAAAAAAABAgADEQQSITEFE0FRImGBsTSRofAjMnHB0fEUQyRC4f/aAAwDAQACEQMRAD8AHSlehaVFdlrjzpxvlXhA5044pMVV4Qjcb+NIYfWn4pLrVXhgSPkikXAKfKUgipeXaR2WkOKfIpsipeS0YIpthT7LTTLWgMzIjBFeAUsivIowYBE9FKArgKWoqXlgRQ2p5aQq06tATDEVbFPLpymkKKdUUMKet0ia5U5ivZ3pUVUhnmTfxrwiD4GlgUqauDGiOnOvCD4U4aTFXeDJWQHauTxpYMRtM8qcFskNA/M0EkjusUiKeCd0+ld7uIOnPnVXhCMZZpJFOqKWqKTq2WdR3SfTTarSm1RsiC5ls601zObCRCKbIqybCof/ADVB/lf7lpv9DXT9bb8ZF3/66YOAxI/1t8piMdhj/wBx85W5aQwqxbAryu2z/wDsH/8AOkNgpmLluOmaP9QFD/iYgf62+Rh/5VA7OvzErXWmmWrNuGt+9aP/AKtsfa1Nf2XcI+EeEOh+xqrk1V3U/Iy+dSOzD5iVpt0mKnPwy9/0rh8lJ+ymLmFdRLKw/mUr9oqWI3Elwdo3FLinsNg7lwZkRmA0JA0nePOCKkpwa9I/VPH8pqWPaVde8ioKcUVKt8Ivf9K5/gb8Kd/sm7/0rn+BvwobHtDBXvIqrTqLT6cKu/8ATuf4G/CljAXR/wCXc/wN+FCQYVxGAtKC062Fb91h5qfwrwWjzEVWskTlryKUlKa2R+NSCY0RXgWnW8a5Z5UQgx9cp2EHlrPzr1zDnwNNASam3LOcSIDcwTE+ImhMqM++MkxMzI8Pzzppo5TpyPL8alC+Qpzd7UDfYGeY8qasKDcAG0/T/agMMRkroOh1PzpVhBOnQb+teq4jKwMciNx8+VLwqiTHhvvzrp8I+MX19jOfxb4RvT3E426ba3UopSSle4JnihI3utduVePa8OlSMmtNX7ygwWUHoWAP1oL2hxtrQpBsCpRWuWySYAJPQCT8hRXkkI4YVDx4yiJOVtxOmmxjqJPzq2Nuq3i+mWRO+nyrn8UP/Fb09xOhwv4pfX2MmdjrANy5rMKPqT18qLP0UUPdirMNdI/hA8pf8+lEwxCZsudc37uYZvlM15BTpGuIC+Ib09hEDCjpSLiW1IDMqk7AkCfKd6b7QY1rNhmtx7xiESds7GAT5an0oCX2bYi9Ny5cDXCZOZiSfWN6PMBuYWD4c+JBZdtpoy4Regp0YYUD9iL13C4o4O62ZGBKc8rAFoB5KQDp1A8Z0ILWl+0UxGGag5RpV8Vx1rD2zdutkUc+ZPIAczQFi/a02b9VZ7s7u5kjyXQfM0R9u+GC9dwaOT7svczCYkgJGvlNNYjsbglQhkVTrlGaG8Y1kijDAbzoYPAipT5hlfZ7Z2sYFTW3cn4WaQRBkq3M+EA07ctx0PSKCsfwU28UBbBAzKVjXSRr15H5UeW4zQDsDB8aWxIsQR1nWwqctSg6GMtbIGq0p0bTLMQNtq6InXfSOfrSreEkTIHnS0ajuTLbDc3JE+AjT1n6U42ESDleWXUiNCOeU84r2zdUBrTzlDGGG6naY5g0h8iA5WLkgjbKAOe51PKqgiU/GMXet+7KW3dWdc0CQQNSkz8R3HkfGrqxBtsyLB7s65iAZnblynxoQ7R8Ta7ctLcK27SkZSjZ40EsY/a706gbiiThV0X1BtscoWMzaGFEFm84n1itKiWQGDTfMxElFcqJABLzqQDzgDWnrVkAyBEjUdCCwI+Y+tNRA7jTl1grHmV1P5E8qe4e5Ig7DY+ZM/X7ab4R8Wvr7GKcW+Eb09xPStdkp4rrXFa9wZ4kQT7a8UazaAQ5WdiJG4AGsHkdQKDcN2exN1c62nYHnG/3mjjtv2euXRYfRULlR1MsikgeEj69Ku+D8Z90DaNogKCMwM/CCdBHQb15fiWIPNIXW09fwrCBqIZtL/WAvZPF3bN/9HuhlDAwrcm3BHgYIo9wmJa02dNGAaD0kFZ89dPGg7tZiHusl+0jW2tFtSQdAJmY128RrVn2b7TJftn3hVGSM8mFg6Z9dh1H4inuHYkPTyPObxPCNTq56e2n9w07ZYULicwEe8RXP8xkH5lZ9aEOLg6BSATOnM+Ve9u/ajau4j/hkLqihM7yA0FjKrvGvMg+FCP/AGpxF5wVth8usKrHnMmCTyrHE11qYTlDfT6GbYfDtTxfNP5dfqIrinaW5aV7FpioJGdgYJie6DyXva9fnQ0GpzEuS7EiCSSR08KapBFCraPObsT3mhcC7UviME9m6c12y1p1ZplkzqO8eoYgTzDetENrjGJyZZRWnLmjQ6Zo1O+ooL9mWA99ibiH4TYcN6lAPXNB9KKcNkm7mKiHYFs2gK91o2nVTBnblS1VRmjvDnVc9MfrPbWEb9MtuTNxAToP2vhiBy721aEBWa8Q4wcPcs4mCttbgXxZGnOY8Rt5VoOB4hbvJntuHU8x943HrVDYTl8Y1cWHr+spe2fDxdFjN8IuGfMo0fYfpUDA4G3cCTJUKoB133IGzb0TcXtq1i5mMAKWn90p3w3oVBoX7N8VW7aQW0d2EQvehDqIk90RB1/CiN7XjPCqy8ooRqDFC6lu+5IhsmVdJMEyZ16AmmfcH3gWe8efidRHht86Im7HMZxF26tlEDNduGMqpBlFkHrv98UO4HiSYm2b1hpKwrD9pYkZsu4VgAQfEjrS1VWsD0nQ5gLZRHGtnVbm4UsDzEa6xygVW8Mxy4iyjyBoQRB5Mfuil8W4oFDnMlt2U5c20kQTHMnUR1NDnCsTft2bYa3eIIlDbtqylZI1P70gyDrQpTJW8E1AGsYZ2LCi37xwWliqrMAkakkjWk425bt2WvkZQmhRjpmOqwTyIB0PMc5p02XW3kZTAObQiV5GRrofEVUdquMsuGcBB3vdqpKhwgTwPVZEwdz10BBmYCUzWUmZxcxBZi3MmToAOpiNq0DsdxJXsOhYZoC+A1DDxjQiaz60Om+/560RdjMLnxERPdYrJiSNdJ3aJ0roV0DIfKJ0HKuPOHoygWwILAmSOhiBPM7/ADpzBJlGWZO5HSeXnpSsLfRnUZFTvLBEzuNG6z1/2pnBgqzA7iJ9M1Bwj4xPX2MLi3wj+nuJIY1J4bjPdXVfKHymcp56EdD1oY472vtYZ8hDO8TCxpO0k9aF8f7Qr7f90FtDr8TfM6fSvW18TSQFWN/KeUw+FrOQ6iw7zWPa9xZAlqzkzXpF4QdVtqe/oBqDl+gjnQl+nSgZLkKFgFVDQSIIMkb9aCeEdrLo4hbxWId7pzAOzksSh7rDXoCSB4VpfbnsbhMPbbFJcbDqxAYIxCMW2KqAYnUwNImvNPRDjMOk9hh65p6XgF2w4xNtLWZWaO9GkaiJjcwsVVdkOzpxuJW1myr8Tt0UEbeJJAH9KR2m4etm6AklSiEMQRmkSTrrz50Rey8D3t9H3KLI2JWSGH+YUJU00IEDPzat2hsfZXw7FYdv0UutwaLdlyrN173ddT1TToaLOx/Zo8PwC2ra2/fkBrjEkKzneWAzEKDAGm3KTScDjG0M2Lam4bVpXuZLl51jMLQPd3OUDnp8M1N7R8YsLZLvcZLVtGe8LbReIUAZBrKFmdAdiNpEzS2V2FjtGDywSR0gj7Q+yAxeFuXWtomKtAsHtmRdVRJUyA2wMA6ggQSCawyxhGdgqjVtunnPSvoWzxa02DN+01xsO1o3U96ZdMpuLcts0mYa0YMnesN4bhLqKl5rbi0xKq5U5SeYB57H5GtqeZQV7bTGqFYqR13lrYvtgsLcVHE3NGZdGbSAuaZCiSdIJqk4V2ivYc/qyvPRlDAT0kaVNxljMtxTuBmH93U/5SaoK1prp4tZgxCtdBaTuK8bvYlgbzlo2GgUeSiAKIuz/EGt2kcMUYSJBg6EgCZ9IoQFGWFwuVFTmAB6xJ+pq6iAi0iPYknrCDH9qL9zD3LRKnOuXMRDAHecuhkSNudaN2J9nxsYfDB2IulS17+FCSyW1HUMx16s/KBWI8SxhVSBvsPPYfU19E9pO0f6Dw25i3j3otgIDzusAqgDpn1PgDUVLCxgDKpugtMl9uXbz3t3+z8OYs2CPekH47o/Z8VQ/Np/dBrKsNiXtsGRmRhsVJBHqKRdulmLMSSSSSdyTqSfGa8o7SryxxnH7t7L71s+QQpOkCZO25PMnWibs722NiyEKzqTOcjpygxp0oIilK1A1JSLWl52BuDNkw9ruG4CQysPIz9+8iqLtjiiltgqSrRm3AAIkLm8Ty6A7bgh90WUTcBbcIZ5+O2ag/2lX2Bs29ly5o5lsqgk+mnhr1rmUReoI9WNkMELVwR0PL5RvVtwHHi3eQmZkFcp7wMjz1ifnVOtrTQdOcT86kWLgBBcExyJjnOhj7q6TAETnjQgzUrVokSSYG5IIM+W8+FSWxgZixEEKMzbTE6kctKDMf7QYyratghSSS50YmP2RGkACmOIe0F71p0a2M7IVDLoIbQ6RyExWPDlajiFqONNfYxjiNq2Hamu+nuIN8fx4v4i5cWYY6TvAAA+gqCKTRT2a7LretLiC0hLpV18MqlCI8SZpqrU3dplRpXsiybw3sReuWg4UARqG31B28dvKK9vdqb9nB4nAYnMe6os59Sq50JHiMoMdCPARoHD3v2DqA1krtuW3iNBEeZ+6s97eYe7ci9cCrAJAHNSyARrrGYfnZWg7Zt950MTSAS4G0b4236RwvD3yO/acWWPMiHg/JE9fOk9iuzGMdlxOHyAAkd94DDZlgAmKl8LthuAYqd0vIR/itD/ANxqf7M+2lixb9xiGyCTlY7QdSCeWs60xWLW0idEKW8RtDDtZ2S/TcNbUsbV60ztaI7ylnCl0bUQM1tTnG2uhmsv4X2Sxl+6lpsNf/7ybjsHUQxXNmLd0aAmRqfHStbxL5f11lzftgTAOZlHgF+MeWvhzpmx7TMOUkMW8FBOvTaKUFVlFjHf8YVX8N79pfpgcLaw36MUU2kXItvWCJzRqZYliSddST1ihD2rY2MItohFJdciLGgU6kAbAbadaT/2wz4e9jjZY27Ji2CdWbMEztGiqGYAbyQ37tZNxjtFexNxrl1pLaRyVeSr0FFTpEnM0CrWVVKqPKTV4ikqSdRoR15fZVJiLWV2A1AJg9RyPyq+4b2Lv37fvAuRBzO/nH41UcR4c1l8rUwjrfKDFGpvlzEaR3gmEz3ROy94+mw9TFFbnLr4TVdwHB5Lcnd4Y/y/sj7/AFqZj7sjvaL0/aPpyFaGYXjfZ3B/pHEsJaMQ1+3IO2VTmYfIGjL/APIntKXvWcEp7ttfev0LvIQf3Uk/+pQh2Du/85wR2m8PSZAFV/tG4x+lcTxV0GQbrKv8tuLa/RAfWpLg2K9rq41JJ7FeEUsV5FXJNfvgKxA2BNBfbPFvcuIGKd0RoO9l0gsTzkHn10HMvcjU7x9TQZ22cm5bXQ9zMR4kxv1hR9K5eGHjjmIPhlPYtA90kjXp57R+daav5hKdYJnfnHl5eFctwrBnQDn+fGk4W4MzNGwOh1k7CfnXQA1iQj/DcIHdUCNddtwDEetFmI9lrqgc3RqshRJgxoJ/pUrsh2QebyBouqdHEjoRA0PM0SYtcStg21ul2zhQzQxjKSygkbSvj0mlalYk2U2nSo4cWuwvMXv2iGOkQSD4Giz2e4G7duPkJyog7skBjOZQRtyb50PcZtFL11W1IfXz5/bRr7KMSLaYlzuMny1/Gt6uqGLURaoBDazczBiuZsq/DmCPbPTVTp+dayrtZxkXrlu2rFhbBVm/ZzNuFj9kQNecUQ9ueL3LigQUXXwLbT6d4VnLjU+dSlQKotU+k1xNe96Y9YdcAT/kOP6+9tyPI24++g3C4Bn6KOp/Ab0T8GxP/K+Ir44Y9dS8H6il9h+H28Rei4O4gA1OWW/p99aV2yjSYUEDtYwg7MqnCrXvLiC9+kFFALsCmWSXUKmkz4nTSrnH9mLGLcXsOty21xZY2rwAcETJm3nMiTISd5J5WfHuymGW0GhWYr3SWkrpsJOnpVp7FuJG7Zv2yNLdwqDEaiJ281PzrnqKzaBvoPSP1eXSGZfcwe49YycIxNhWw6WktCLdsk3CVZGBY3IJjLrAB67msg7OcN9/fVBAOpBPh4c6+nu2nZhXweKyAS1i6ACJg5SZB8xXy9wDHG1fRwpeDqo3I8KvDLiFpsK299NelvSKlqbVVKjTSalw7FYhE933WXNlIhQSROmYg5QRpOU6jfYUF9qOEv8ApCi4RPOB5QNBuYbpsaM8JibZsAhlMsT3c5u+UBt+Xw0K8Xvs+JzEFQDEHXYHfxliPnR0iMwjWIF6ZtcyRaXTb+lVeOI1NWDsQNPyKqeIqcvXUD/envOcgC5tGOC8WaxirOIS3nNpswB0BYTGvgSDVde4c+p3PPr51pXZr2e+8dGb4AGLajeNBHrr0NSe0HZa1Ys5lI7p1G4iAOXl9aV5rEzpHDKq6zIorql8UdSwKiBAHmQBJqIKaBuIgRYxS1xFclKNSSam7gEg7Ggbta49/wB185iIj4d9B13nzNEPFuMBA4B740/l0mT5aaUIYXAE999Z18TM6n5Ujh0I8RjFU5vCJFXDvc2BP2AV4bL2zqpGnMdaOOEcM0krp46TUriXCFZTI5fOJprNrB5Wmkidge0wDZLzwWhQ7HXmAMx5xoJ6Ci/tLjv0dEuMTIkkhlh9DlAULIbxkwJrK8IPc4hAAHKgjvbZoMH0MfKoWPxDl2zsW1O50E9By0NZNh7tm6GbLiiqZesbxmJ94Sx1ZiSx6kk0Q+zy/GJZCdHTbqVIP2TQsQOVW3ZPGrZxlm45hFbvaTpBB0G51rZgSpAi9NsrgmFvtHxs3lTSFtlo/mI+5B86FeyvBmxN/Kts3IjuLEtJAgE6AxOp6Uvj3Ezfu3bp0zkkDoNAB6KAPSrrsSLuHVrit7tmKlWAlxlD7A6Cc/MToNqfymmKdPsL+sUr11GZ2O8vO0PYo2sFedcE1jIAXuPiUaBtAtqdZJ9Kb7FCziUYshWQvvSpK98CC0g7MFBI0EzTlvEm+8X3e4Cw+MltSTqFJgbmI60Q4DhqWlvNbhSGOkaMuxU+h+lJ4x2IAM24bVWoSRtGzw5Hyhs0KrFQCVghm0ERplPLw6Uf9gOArhsOrQA94tdMD98AhT5LHrQLjuIDuBC0gKne1jOYMQTJidTrFP8AEO0eIwVyyLN1jbRcxsuZTLOXLmPejTTXu8ulK0T4rWJnQxrKEuSAOs0btjxcYfB3bmhIGUA8yxygfWfSsBt4a3bSLaACNxvqIBJ3MEg0S+0T2j/pYWxatlLcqzF/jLAGAIMBRJ15xy5iuAxBJQHYkD15fWl8US1QDoJ1eHUxSwrvbxMNDvoRpaW/BrQsQJ0ylvwE+IqDZIa6XMbmPx+0+tL425QhOZXT1MVCS7lgUvWuVt3jHDVAcuem338pOxlhYzDQ1S4lMxAI0LJ/qFWpvSpqnxDaGTA86ZwLMVKE7bRDjlJFqrVUWvv6TQsLhrdp7iC5oUGZRMGTqDJ0gCIH7x6UjtDwC0cLcIuOMqsFyOygExuoaCNoGw161H7K9qiLavcGUspknui4ASoYacyDr4VLu++xs27NohWPxEQI2kTqxPX61obg2mJZCt7C0zv2iYfD2r1uzhwB7u2vvCObnXXU96IJ/moVBqy7T4EWcXeRWDqtxgGGx15etVlOAWE5Ttma8Ulesa8Q0ljVwZaXGe5cbOZ1ljyPpV3h7YOSfhJH36fMfU1Ew/DyNtTuJ3M7z41LtIVgD4Sw9Dt99Z9JqotCizcqHxLG6QN9qRbxfd/PhVfcuEtJ/Z18PL5E1U0O0qL+EYXy+Ulc0aRyBB39PlVPjbwZ7hGoJ09NPsFEuLxAyGN4gn+LUED1P0oQFbdPvyi53nGl2D3hTdKCzPgJ+oH31FNiDBOsnYQ+8uqIkaeuoortXyBH586DcHdKEspgqJB9R+NaHjez11La3Ape2wBkCcs7q0ageNNJVzHxHUzm42ixGYDQSPgcVlaeYgieoP8AStK/s9Lig6oSSCQdCAxFZThpzQeen30a8K7Q5rSqtq+2TRiqZgDO2/iD61jiqL1AMgvNuFVUpswY2l3/AGJaRlaSzZpknQQCxPTZd6Bu0vGPe32MyB3RG2VSYq9452mUIFUOGZWkOhQgEZZ18yKBC8/n886rDUGTVxYy+J4hahFNDcbmSmuKyvIGfuZD0OcAgctQxP8AdpnGYZ7LLOmzCDOo/IpOFZc6qTuVj7Z+lTu0Nh71xFtiWgwPL+lL4ilzK9k3IP7zqcMxD0cNap+UHTfbTbyjGL4k1+5neNgABoAB/Uk+tc8aGo+KwF6wQt629tiJAdSsjXUSBI03pgQ2k6+dc2tSZGAfQz0+FrIyfh7S5S0SNFMeVDz95tBmJML48h6Uaripwubw+tVHYDhP6RjUEaIM394kKn+dl9JrfBrYkzkcTxBqBRa280rsbwO0/urAzi7YQJdYr+rJabvdMzmPvJM6fKp/tI46uAw3uMPpevLDP+0lvYtPIsdB/ePKl9nOM2kt3sSx/Uqb7q/IqLhRY5FyAqgjkw61j/artI2Ju3LrmXuHYawP2VHgAAPrT6qL5pxQ7EZYPYm0rNl33JNVuJwRXbUVb2cMduZ1NSUwgGrfLr/SpqTD0AgyDSQs0Z2+y2HfCYi8We3ctQQAQVaQYBBEjVTz50MWLOnL1IH21RMhBAB7wyGHFJdZIMagiTI1gjcEa7b704w8SKavsYM6852rObGdJUsOhIPhOqny5VH95BIIJ11gcuk1NxlsznXWRqI302NV+FJ9641AKrAO+7T9asSEy1wHDEvrcuXGhLQzGB8Tn4F8Jbr0OhMVnLHU1o1y7kwt4/xA8+StG/jWc007XRRb7sIqBZiZ5RF2H4M2JxORbTXYWWVIzZZWSJ0Hn40O1qnsJu27N3FX7rZQLaoDDHVmzH4QY0WhotlcESVLZdYntrwBcNg2dcJcskEKXuXUYnMCAoRSYnefCinsLjy+DtZtwgB9NPuqB7R+NWcTatWLbM4z+9ec3wgFU1YzqW/y0z2ExMM1s7SYnxEj6hqHHFqiBj0h4Csi1jTB3H3+8oO05CYq5/MD8wDWudj+ylqxg7NyXFy6iXG3YZmAbZVJA1HyFYx2pwjHFXZ1adpju8iK0vBe0+yqIhvCECr37LLAAg/AI0AHOi5hFJRrr212iYCLXqHzPvKj2u4Q2sTbd7rXDdRoUgAW0UgKqncySxk9T5V5g+DWEwwuXLalssknXcTsdKHfaH2hPEMZbNl1uKqpbUopUEsxJ0YkiM2p/CrTtvjzZwyWgdSFDeoP3KaxxNclUCk7fpHsDhkqVGdgD0/SBlvFBsUrkd03NugMgfLSjjhfB7b43JdQOps3CAfApBkbGJrOM2k9NfUa0dY663/DXrZKsVYSCQeXMedI0nZKysPP2nc4hSHJNuwk32hdnrVmzYuJ7wlmZcrXGdQIkZc5JG3Wgu0CWCqBJP5MRRDxbi12/bW3iLjMEYspgTqI1MEk61DwOE90PeNJY6KvPwEda0xZNRgx7W+pi/DsQKdBlG97x/jLrasLaB1+3rTXY7gJuqr+5e8C5lVIBiIXUkftTt+5UHiNi6A9y4DJHmByABHjWh+zDGWbeEtl7yWpYqpZ/dzlJJAJgE5nbTwrbAlqTFrbRbiAVkUXvfX+IG9vMGlhlt2rWIsZlzOl4iZkgFYnu6bzyNDVhQq5jvyou9qvERf4lcKkMq5EBBkEKoJgjcZiaGCwCkkDugn5U/Wcu1z2E5lNQosJ5hyFnNvz8+lLe8Nxqfs/rTNkHKJImPM/0k9a9ddPAVjNYi/xbLbuWgsi5GY7kaiI8d/mOlUl66Cd/wA8toqfxuz7u6Vk6BTH8RRSft+lQTckmfqJPzisTveQsTv0hXirjDNvpyioyY0NpI9QR9tErWQw1APnUO92etnXWaq01zSBg8acmWdVJG3TTSonvCMQpJ1ZSPlqKcxNqL7Ad0nXbQ6a6eYn1pq9hGzowg5TrpGh0P2j61LQr3F5L4vhc9m4WuhLdsZysw1xz3bcCNQCdfP1AOtEnaq3IB/d+wz+AoaqxfqZiRZjNB7VdiLNvDW3w2sqHknMXDKDv9gFBVnDXfctdXMLasqsQSNWBjTnt/mHWi3sh2h/UG1dMradchJ+EXCQJ/hW5lPkzeFV/aHiyrafDoFH61iQFIhSc5U+IfTTkorNSwOUxqoiFQ4lLh7joocMQWJHWQI6+JNEXZDtIyYpM5EN3Sdtf2Z9dPWqHHCLVkeB+oB++oyGNRuNqbrpbweQ9rxGiRmFS2oJmle0fDRkvbA6Ext0/D1oBvY3+MGf3Ry6dBWl4RhxHhrA/Hlg+DrqPuPrWRtbIJBEEEgjxGhpfD1CFyHpN8XQU1OZ3hr7PF99ifhhLQzep0H3mvPaHxbNihbGyiT5n+n21d9gsIMNgbmIfTPLT0RQfwn1rN+IYxrl9rjSCzTB6Hb6VmfxHJPTSMU7UEUDqbyysqWgDcwAPE6CtDNorgbROpQj5RBNBfZfDZ7wnZRJ9e798+lF2IxAyLbOeJWNdQSAd+e7D0FKlWDAjprOtVdXBRu1vnINzhdy7F5CF9zLKrbP1DdARt09dJNosx946gMRsDovgD99PjFErlGi/bG3pIJ8oprEXoFPUgW8bbzhV7J+Gm3WVfafGkWo2k/Re99oFVQxmfAYZJ+G7f06klD8oefQU12qxRhRyOb6Zfxqt4RdLAJvlZm/xBB/7K2OsXGolq+wjrScUwCwTE/P0HOk3bkHKNTvS/0IMcxkno23yq7w7R20VI2P2/7U5hSpu21aYLqD8xpUcHINNJ3HL0/3qJgsf/xNrmodftGv56VR2kndqWnF3SSN15bwq1UlQddR8z+TUzjeIzYi6TtnaI8DH3VCz9SRHnWUEzRcJjFdQykEGpqnSs94Jxg2yAT3TuOnj40b4fEgjf8ACpaaSFx7DEgFAJ2Osab79ajWi+ZVaCSQoM7zpqPvq7voHUqeYpOC4Pa92wJIdYKxsABqR4gwaBmyi81pLnIWUfa3h7pbYETsdPOaB61DjWMLWH95AZEYNpBaBG3KSN6y6pSYkaw8QgVhaeg1zOSZJJJ5mvKcw8Z1kSJEjqJ1rWLQm7a2sIiWFw1x7pAbOWyQICAQEJ313PKh6y015j8QHuFlUIvJRyH3+dNWG1oi5fVt5WULos032TN/4gE939X3fE55PyH0rzjHYe02NzFoW4ZyDctu2vIeWsk0P9leJNh1u3l2BsqQRp3n1n+6rfOjpcX7xtoe3de0SDOoOp9beU+c0o91YkTo0FR0CtInbxvd4BkQhR3FjqMwlR05egNZawFwliwUhV5bwAI7o8N6Me2/FjdS6gAC2r1tBHNslwtrzgiPSgxtBNaUlstphXYcyGHYxYLGNyB6AEn7aIsRhg7QOWv1oa7I4qUYTsft/rNEODxQ73nRqvhmdVyahMduKEFUmP4ktvK1z4Syg77TrtrtO1TMdiwNTJA8h9ZqfwjsCMYRdxJYCO7YHdCA6jM0yWIIJjaYnSidxTFzApUWqtZYIdr+KYfEC0uGtqCCxbKbhEGIH6zbaq7BcNyqZJk7x+da1jtl7O7VrBpfwtsJ7gFbygalCSy3TzJGaCTy8FrNL2JCiohDC8EpyzlibF5V0IAHWD9enrTl3GRsJHWah2sQ1wyIA6x+NPjDCddfp9BWglTipYSxiq24htuGU7EEHxGv3VcZQBoBVZjcQCY6VRkjN7GqWclTqSZnXrG1RXuqf2Y/vGuxC7HqNPs+6mtDvvWdpdo9h0U/Efz51e8H40LbZGModiJOQ/8Ax8KqsRgkVVi4HJ5AHQjeZ/DWmkUyFG5IEeJPSr0Ossi2k0a31kEbyNvOpCmKrsJYFtAq6ACIqQ93p/uaAi8sGxuJA4+M9u6dT3Br5H7eVZ4+5rROKr+quD+HwHTrWdudT51agAWhVHLm5ngrga8pSb0UznMtLsOVIIMbj5iD9DThXxFIezRFZQMfFzSJNW1rtZiLZuMrLmuZZOUaFRlDDkDHPwqizV7cahIB3hKxXYxy5eJkkySZPietMtcMedeHauKVdoMueyVw+9ZR+0h+YII++ivC39T4j6j8mgjgOI93iEJ0EwfUR9pFGLqVuKw+Fjr4E6T6zViUY/i0GU/Tz5eFaFwDiAvLbZRqQJ1Ekch5T3id/lWY46+y90xHI8yKO/ZpBw+bc57iz0Ay6DwrOqma03oVjTvNBwzlAZbMGEEEDKR5fTWgHCezHDLiHu3SLlsMTatEd1QdYefig6AbQBMzFGbXI0IMfnpqKrsa+QSSPDX8zQrcaQGNzczGu2Drax2IVAAouGANAJAaAOQ71UhxXOpfbW9OOxB/iH+lao2uVveBJF/HmImmFEyeugpkamp2CSWB/ZXbxqpInGYcwIGxI9fT1qNlA0I1Hj/SrTD8XNstABMncA7z12ImahXr5YzA9BA+VDrm20h6Zd9Z6FEeOw/3mrLg+AOcMR8ImBG50Gs68/pUEOF2hv5hz15bH1miPhDsUDN8Ta7QI5ADYCIqNeULWlmjSKVa11/PiabczTi6elDJKvtHc/4a54kf6hQLRr2iBOHjqyj60GOhBg0UqeVy12WpWCtycp0nmZ084qSTl8pFO3bzuNTIGvIACpP6KqAEqTrzHdI22gHelNlJRbhISSDlIYroTIHSYPkKmcE6QhTa1ztKmNa8bensVYCsQrBxyIBEjyOopIskxANXBAM5QOsUq1dZToY033r0ZBbJ7xckRyUDn5k/KvCBvt+etELEStohmM5uczNGuCxWa2CddAZ+tC/C/c+9T30+7BBaNyOmu/L0mjrEcSwLzbwqO1y6QFOqIG0GgbU+IAjxFUTaS15DxRV13HUa7UY+zf8A8NcX926x+a2zVHb7IXkMkoUIkvquXlBWOXX7Iq89n10RiAGVgt4CV2PcSYPPX7KpiCJBDdLsiaqOP3BlGn7Q6aDwqctyCR12qr40ZtnwoBLmedqOwd+/iWu2chVwpOZgpVsoBEc9pkdarR7L8Ru1yyvq5P8ApFalhzTeOAK7/XarvKmP4HgdgwWvzPKMh/zTTvEsGCAmHtXW1+JVYiPOI1rW8NggRJHr+dqkjCqOQ+VVml2mHJ2TxZOmHuecQD6k1XY21csu1twUZdCpjTn99fQfdHSso9qWBnGhlyjNaQnUDUFl+xRVhixtJaDmHsliqwRrJ6RzP3fKitLcAAbAQANBHnQ86/o+JUMZUqFJnrufCG5dKLlwTBS3Tl1oDVU2PSbCi2to1bWKVcaFNQLPGkbNuMszMeXI61H4xxJDZcBtWGUaHn5+FGBeZTztACbSqNSXGnoao/7M+LMO8D8IBnxggRA9a9w94oFVzNstI55fHzj76scQ+R81u8DaiYRoYeajWZ6/MVZYrpKC31vKq7gVU5lBIGsNEx46fdS3JkRKkx3Y+UKNvLSrgcUd7ALhWcElCQJjkfqdedVljDsWzjMtxdZAk6ftVKbM19LWkdQttd57a3gMJIIysoHmFMtl22NLfB54yDdtF1JGm5MRU5rQYK1wqZBJyDK4PKRl9a63giyZhHcG/dDayfXblS71VXW+sdoYOtVsVXTz2lfawirqV3MMNcwA6SIFe3+4qEmM2aMgGaJg5mkDwp170zmPe0AMkAR1AHSvWtQCoWUk96CIJ5oSOfTw9a1Wzga6/e0Xqq9MlWH8Svw9rO2g9ACSfGBMVKu4bclGWBpA1J6kk12FBUOiMDmgNJK7bQfumr/gmBUOL124CEEe6Qly2kQ0iPQD5UFauKep/wDT9/pLo0DV0H9ff6wYv8NKzl7wAEka6nXXKTA/CohWCNSCOm80QPjCXbe0haVSSpMHSQD9lNXsOl7M4BVmYZcqwscycz1sHYDUaTIqOkqcTxO7cWHu3HXkGdiB45Sa0z2QH/hrwHK4J9UH4UBW+ENnKaEjNqmVhIBJEjmQNBRt7JWa3cuq4yrdClM3dzFZnKDvAblULqRoZArbzRCMw/P21WcXuxbadgDJirTFsqDM7Kg17xIUfM6UI9ou3GDW06++W48Hu2+9J5ajuj51QlS2wGLVkDDUEAiNZnX76cuMzmMhC85iT4VjHDe0+Jw4y2rrAfuwGWfDNP061Oudu8a29wxzhFGnPltRZJU1x8YF0Gp201pm7egTcYIOhIHzNY9f7SYpoPvroVpiIWY0I7keHzqBis8/rJJOsMSWjqZ1FTKO8uazje12Gt6e+U/ynMT6jSsx7XcWXFYk3FEDKq6iCYnUj1+lVuU5d9POkwKsC0qTWstfYF2C90946kgdYGtWWH7TfqhZve8OQR3CBmHIFpBiIHpXV1ZZQZorESmxvEQzH3aC2kABRyjnPWrN8LkUe+tuy6a51X/TJrq6qZyCqdDIFBu0dNzCr8WHeNpF2R9fwp25gkDA2kCyQveYuTJiBsBvzFdXVtywtzr8zADZv6nY3A+7dxcBDgAKVIM9ZkbU0oZ2GgBiNAASB1Irq6uYa7ugJ7Tv4TB0gA5Fz5y9wPZ/MAWlYInUEMOe2qmPMeVeYvhS2iTBcmYGyKNYnXMx8tPGurq5gqsWnVubykvIHbvaeQ2HpSHshGGUi4uhhhzHga6urpAkTOrQSp+YR7DcOa6VW2SXZjIhVCjcRr515geDK11bQ0LTLnvFQJJgczpXV1MLXdke/QXH1nm6+HSnXCLtcftPLloIywWuWyyqUuQTrpodh6U/c4cTdvWw5/UySBoGQbkdDBEg9dDyrq6o7Gmxy9v3H8yKodRfy+oP8SF/boGilrayCSCZJXaIH20xxrtP746W100DN3my8hPhrXV1MMils1tYqHYC19JHwmFY2mvXCWtq2ULmjvsGjrERPpVYz11dR9IAknBW82nPlUqxmzhYzNIA7xGvSRFdXUZ/JeQfmhPax9le4VBdFzNC6ZtmgmJIkanehvHtzXVWJ70kz1nMJmurqUoUwpzDraMVnLaHpIa2xqZ28KQBXV1OERef/9k="/>
          <p:cNvSpPr>
            <a:spLocks noChangeAspect="1" noChangeArrowheads="1"/>
          </p:cNvSpPr>
          <p:nvPr/>
        </p:nvSpPr>
        <p:spPr bwMode="auto">
          <a:xfrm>
            <a:off x="41275" y="-729721"/>
            <a:ext cx="1285875" cy="155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5" name="Picture 4">
            <a:extLst>
              <a:ext uri="{FF2B5EF4-FFF2-40B4-BE49-F238E27FC236}">
                <a16:creationId xmlns:a16="http://schemas.microsoft.com/office/drawing/2014/main" id="{D62189B1-7ABF-4585-BEE4-7C4B3778A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228600"/>
            <a:ext cx="733049" cy="783323"/>
          </a:xfrm>
          <a:prstGeom prst="rect">
            <a:avLst/>
          </a:prstGeom>
          <a:effectLst>
            <a:glow rad="228600">
              <a:schemeClr val="bg1">
                <a:alpha val="40000"/>
              </a:schemeClr>
            </a:glow>
          </a:effec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body" sz="half" idx="4294967295"/>
          </p:nvPr>
        </p:nvSpPr>
        <p:spPr bwMode="auto">
          <a:xfrm>
            <a:off x="914400" y="1600200"/>
            <a:ext cx="4953000" cy="388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lnSpc>
                <a:spcPct val="125000"/>
              </a:lnSpc>
              <a:spcBef>
                <a:spcPct val="0"/>
              </a:spcBef>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Organize Program Committee</a:t>
            </a:r>
          </a:p>
          <a:p>
            <a:pPr marL="914400" lvl="2" indent="-457200" eaLnBrk="1" hangingPunct="1">
              <a:lnSpc>
                <a:spcPct val="125000"/>
              </a:lnSpc>
              <a:spcBef>
                <a:spcPct val="0"/>
              </a:spcBef>
              <a:buClr>
                <a:srgbClr val="C00000"/>
              </a:buClr>
              <a:buFont typeface="Wingdings" panose="05000000000000000000" pitchFamily="2" charset="2"/>
              <a:buChar char="§"/>
            </a:pPr>
            <a:r>
              <a:rPr lang="en-US" altLang="en-US" sz="1800" dirty="0">
                <a:solidFill>
                  <a:schemeClr val="tx1"/>
                </a:solidFill>
                <a:latin typeface="Trebuchet MS" panose="020B0603020202020204" pitchFamily="34" charset="0"/>
              </a:rPr>
              <a:t>Determine Functions</a:t>
            </a:r>
          </a:p>
          <a:p>
            <a:pPr marL="914400" lvl="2" indent="-457200" eaLnBrk="1" hangingPunct="1">
              <a:lnSpc>
                <a:spcPct val="125000"/>
              </a:lnSpc>
              <a:spcBef>
                <a:spcPct val="0"/>
              </a:spcBef>
              <a:spcAft>
                <a:spcPts val="600"/>
              </a:spcAft>
              <a:buClr>
                <a:srgbClr val="C00000"/>
              </a:buClr>
              <a:buFont typeface="Wingdings" panose="05000000000000000000" pitchFamily="2" charset="2"/>
              <a:buChar char="§"/>
            </a:pPr>
            <a:r>
              <a:rPr lang="en-US" altLang="en-US" sz="1800" dirty="0">
                <a:solidFill>
                  <a:schemeClr val="tx1"/>
                </a:solidFill>
                <a:latin typeface="Trebuchet MS" panose="020B0603020202020204" pitchFamily="34" charset="0"/>
              </a:rPr>
              <a:t>Select Committee Leaders</a:t>
            </a:r>
            <a:endParaRPr lang="en-US" altLang="en-US" sz="1800" i="1" dirty="0">
              <a:solidFill>
                <a:schemeClr val="tx1"/>
              </a:solidFill>
              <a:latin typeface="Trebuchet MS" panose="020B0603020202020204" pitchFamily="34" charset="0"/>
            </a:endParaRPr>
          </a:p>
          <a:p>
            <a:pPr marL="457200" indent="-457200">
              <a:lnSpc>
                <a:spcPct val="125000"/>
              </a:lnSpc>
              <a:spcBef>
                <a:spcPct val="0"/>
              </a:spcBef>
              <a:spcAft>
                <a:spcPts val="600"/>
              </a:spcAft>
              <a:buClr>
                <a:srgbClr val="C00000"/>
              </a:buClr>
              <a:buSzPct val="100000"/>
              <a:buFont typeface="Wingdings" panose="05000000000000000000" pitchFamily="2" charset="2"/>
              <a:buChar char="v"/>
            </a:pPr>
            <a:r>
              <a:rPr lang="en-US" altLang="en-US" sz="2400" dirty="0">
                <a:latin typeface="Trebuchet MS" panose="020B0603020202020204" pitchFamily="34" charset="0"/>
              </a:rPr>
              <a:t>Choose Theme or Objective</a:t>
            </a:r>
          </a:p>
          <a:p>
            <a:pPr marL="457200" indent="-457200">
              <a:lnSpc>
                <a:spcPct val="125000"/>
              </a:lnSpc>
              <a:spcBef>
                <a:spcPct val="0"/>
              </a:spcBef>
              <a:buClr>
                <a:srgbClr val="C00000"/>
              </a:buClr>
              <a:buSzPct val="100000"/>
              <a:buFont typeface="Wingdings" panose="05000000000000000000" pitchFamily="2" charset="2"/>
              <a:buChar char="v"/>
            </a:pPr>
            <a:r>
              <a:rPr lang="en-US" altLang="en-US" sz="2400" dirty="0">
                <a:latin typeface="Trebuchet MS" panose="020B0603020202020204" pitchFamily="34" charset="0"/>
              </a:rPr>
              <a:t>Plan Program</a:t>
            </a:r>
          </a:p>
          <a:p>
            <a:pPr marL="914400" lvl="2" indent="-457200">
              <a:lnSpc>
                <a:spcPct val="125000"/>
              </a:lnSpc>
              <a:spcBef>
                <a:spcPct val="0"/>
              </a:spcBef>
              <a:spcAft>
                <a:spcPts val="600"/>
              </a:spcAft>
              <a:buClr>
                <a:srgbClr val="C00000"/>
              </a:buClr>
              <a:buFont typeface="Wingdings" panose="05000000000000000000" pitchFamily="2" charset="2"/>
              <a:buChar char="§"/>
            </a:pPr>
            <a:r>
              <a:rPr lang="en-US" altLang="en-US" sz="1800" dirty="0">
                <a:latin typeface="Trebuchet MS" panose="020B0603020202020204" pitchFamily="34" charset="0"/>
              </a:rPr>
              <a:t>Advance Planning</a:t>
            </a:r>
          </a:p>
          <a:p>
            <a:pPr marL="457200" lvl="2" indent="-457200">
              <a:lnSpc>
                <a:spcPct val="125000"/>
              </a:lnSpc>
              <a:spcBef>
                <a:spcPct val="0"/>
              </a:spcBef>
              <a:spcAft>
                <a:spcPts val="600"/>
              </a:spcAft>
              <a:buClr>
                <a:srgbClr val="C00000"/>
              </a:buClr>
              <a:buFont typeface="Wingdings" panose="05000000000000000000" pitchFamily="2" charset="2"/>
              <a:buChar char="v"/>
            </a:pPr>
            <a:r>
              <a:rPr lang="en-US" altLang="en-US" sz="2400" dirty="0">
                <a:latin typeface="Trebuchet MS" panose="020B0603020202020204" pitchFamily="34" charset="0"/>
              </a:rPr>
              <a:t>Determine Budget</a:t>
            </a:r>
          </a:p>
        </p:txBody>
      </p:sp>
      <p:pic>
        <p:nvPicPr>
          <p:cNvPr id="24580" name="Picture 11" descr="http://www.meetingsolutions.net/Images/HomePage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00400"/>
            <a:ext cx="2497138" cy="346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92154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Planning</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08380" y="3057525"/>
            <a:ext cx="7127240" cy="2204145"/>
            <a:chOff x="965200" y="3057525"/>
            <a:chExt cx="7127240" cy="2204145"/>
          </a:xfrm>
        </p:grpSpPr>
        <p:grpSp>
          <p:nvGrpSpPr>
            <p:cNvPr id="8" name="Group 7"/>
            <p:cNvGrpSpPr/>
            <p:nvPr/>
          </p:nvGrpSpPr>
          <p:grpSpPr>
            <a:xfrm>
              <a:off x="965200" y="3057525"/>
              <a:ext cx="1691640" cy="2200438"/>
              <a:chOff x="952500" y="3057525"/>
              <a:chExt cx="1691640" cy="2200438"/>
            </a:xfrm>
          </p:grpSpPr>
          <p:sp>
            <p:nvSpPr>
              <p:cNvPr id="48147" name="Rectangle 19"/>
              <p:cNvSpPr>
                <a:spLocks noChangeArrowheads="1"/>
              </p:cNvSpPr>
              <p:nvPr/>
            </p:nvSpPr>
            <p:spPr bwMode="auto">
              <a:xfrm>
                <a:off x="952500" y="3057525"/>
                <a:ext cx="1691640" cy="457200"/>
              </a:xfrm>
              <a:prstGeom prst="rect">
                <a:avLst/>
              </a:prstGeom>
              <a:solidFill>
                <a:srgbClr val="0070C0"/>
              </a:solidFill>
              <a:ln w="9525">
                <a:noFill/>
                <a:miter lim="800000"/>
                <a:headEnd/>
                <a:tailEnd/>
              </a:ln>
            </p:spPr>
            <p:txBody>
              <a:bodyPr wrap="none" lIns="0" tIns="0" rIns="0" bIns="0"/>
              <a:lstStyle/>
              <a:p>
                <a:pPr algn="ctr">
                  <a:defRPr/>
                </a:pPr>
                <a:r>
                  <a:rPr lang="en-US" sz="1400" b="1" dirty="0">
                    <a:solidFill>
                      <a:schemeClr val="bg1"/>
                    </a:solidFill>
                    <a:latin typeface="Trebuchet MS" pitchFamily="34" charset="0"/>
                  </a:rPr>
                  <a:t>Program Content</a:t>
                </a:r>
                <a:br>
                  <a:rPr lang="en-US" sz="1400" b="1" dirty="0">
                    <a:solidFill>
                      <a:schemeClr val="bg1"/>
                    </a:solidFill>
                    <a:latin typeface="Trebuchet MS" pitchFamily="34" charset="0"/>
                  </a:rPr>
                </a:br>
                <a:r>
                  <a:rPr lang="en-US" sz="1400" b="1" dirty="0">
                    <a:solidFill>
                      <a:schemeClr val="bg1"/>
                    </a:solidFill>
                    <a:latin typeface="Trebuchet MS" pitchFamily="34" charset="0"/>
                  </a:rPr>
                  <a:t> Team</a:t>
                </a:r>
                <a:endParaRPr lang="en-US" sz="2800" b="1" dirty="0">
                  <a:solidFill>
                    <a:schemeClr val="bg1"/>
                  </a:solidFill>
                  <a:effectLst>
                    <a:outerShdw blurRad="38100" dist="38100" dir="2700000" algn="tl">
                      <a:srgbClr val="000000"/>
                    </a:outerShdw>
                  </a:effectLst>
                  <a:latin typeface="Trebuchet MS" pitchFamily="34" charset="0"/>
                </a:endParaRPr>
              </a:p>
            </p:txBody>
          </p:sp>
          <p:sp>
            <p:nvSpPr>
              <p:cNvPr id="26631" name="Text Box 37"/>
              <p:cNvSpPr txBox="1">
                <a:spLocks noChangeArrowheads="1"/>
              </p:cNvSpPr>
              <p:nvPr/>
            </p:nvSpPr>
            <p:spPr bwMode="auto">
              <a:xfrm>
                <a:off x="952500" y="3554413"/>
                <a:ext cx="1691640" cy="17035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marL="119063" indent="-1190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200" dirty="0">
                    <a:solidFill>
                      <a:srgbClr val="C00000"/>
                    </a:solidFill>
                    <a:latin typeface="Trebuchet MS" panose="020B0603020202020204" pitchFamily="34" charset="0"/>
                  </a:rPr>
                  <a:t>Theme</a:t>
                </a:r>
              </a:p>
              <a:p>
                <a:pPr>
                  <a:buFontTx/>
                  <a:buChar char="•"/>
                </a:pPr>
                <a:r>
                  <a:rPr lang="en-US" altLang="en-US" sz="1200" dirty="0">
                    <a:solidFill>
                      <a:srgbClr val="C00000"/>
                    </a:solidFill>
                    <a:latin typeface="Trebuchet MS" panose="020B0603020202020204" pitchFamily="34" charset="0"/>
                  </a:rPr>
                  <a:t>Program Outline</a:t>
                </a:r>
              </a:p>
              <a:p>
                <a:pPr>
                  <a:buFontTx/>
                  <a:buChar char="•"/>
                </a:pPr>
                <a:r>
                  <a:rPr lang="en-US" altLang="en-US" sz="1200" dirty="0">
                    <a:solidFill>
                      <a:srgbClr val="C00000"/>
                    </a:solidFill>
                    <a:latin typeface="Trebuchet MS" panose="020B0603020202020204" pitchFamily="34" charset="0"/>
                  </a:rPr>
                  <a:t>Featured Speaker</a:t>
                </a:r>
              </a:p>
              <a:p>
                <a:pPr>
                  <a:buFontTx/>
                  <a:buChar char="•"/>
                </a:pPr>
                <a:r>
                  <a:rPr lang="en-US" altLang="en-US" sz="1200" dirty="0">
                    <a:solidFill>
                      <a:srgbClr val="C00000"/>
                    </a:solidFill>
                    <a:latin typeface="Trebuchet MS" panose="020B0603020202020204" pitchFamily="34" charset="0"/>
                  </a:rPr>
                  <a:t>Meeting Programs</a:t>
                </a:r>
              </a:p>
              <a:p>
                <a:pPr>
                  <a:buFontTx/>
                  <a:buChar char="•"/>
                </a:pPr>
                <a:r>
                  <a:rPr lang="en-US" altLang="en-US" sz="1200" dirty="0">
                    <a:solidFill>
                      <a:srgbClr val="C00000"/>
                    </a:solidFill>
                    <a:latin typeface="Trebuchet MS" panose="020B0603020202020204" pitchFamily="34" charset="0"/>
                  </a:rPr>
                  <a:t>Awards</a:t>
                </a:r>
              </a:p>
              <a:p>
                <a:pPr>
                  <a:buFontTx/>
                  <a:buChar char="•"/>
                </a:pPr>
                <a:r>
                  <a:rPr lang="en-US" altLang="en-US" sz="1200" dirty="0">
                    <a:solidFill>
                      <a:srgbClr val="C00000"/>
                    </a:solidFill>
                    <a:latin typeface="Trebuchet MS" panose="020B0603020202020204" pitchFamily="34" charset="0"/>
                  </a:rPr>
                  <a:t>Invocations</a:t>
                </a:r>
              </a:p>
              <a:p>
                <a:pPr>
                  <a:buFontTx/>
                  <a:buChar char="•"/>
                </a:pPr>
                <a:r>
                  <a:rPr lang="en-US" altLang="en-US" sz="1200" dirty="0">
                    <a:solidFill>
                      <a:srgbClr val="C00000"/>
                    </a:solidFill>
                    <a:latin typeface="Trebuchet MS" panose="020B0603020202020204" pitchFamily="34" charset="0"/>
                  </a:rPr>
                  <a:t>Entertainment</a:t>
                </a:r>
              </a:p>
              <a:p>
                <a:pPr>
                  <a:buFontTx/>
                  <a:buChar char="•"/>
                </a:pPr>
                <a:r>
                  <a:rPr lang="en-US" altLang="en-US" sz="1200" dirty="0">
                    <a:solidFill>
                      <a:srgbClr val="C00000"/>
                    </a:solidFill>
                    <a:latin typeface="Trebuchet MS" panose="020B0603020202020204" pitchFamily="34" charset="0"/>
                  </a:rPr>
                  <a:t>Etc.</a:t>
                </a:r>
              </a:p>
            </p:txBody>
          </p:sp>
        </p:grpSp>
        <p:grpSp>
          <p:nvGrpSpPr>
            <p:cNvPr id="7" name="Group 6"/>
            <p:cNvGrpSpPr/>
            <p:nvPr/>
          </p:nvGrpSpPr>
          <p:grpSpPr>
            <a:xfrm>
              <a:off x="2778760" y="3057525"/>
              <a:ext cx="1691640" cy="2201122"/>
              <a:chOff x="2778760" y="3057525"/>
              <a:chExt cx="1691640" cy="2201122"/>
            </a:xfrm>
          </p:grpSpPr>
          <p:sp>
            <p:nvSpPr>
              <p:cNvPr id="48150" name="Rectangle 22"/>
              <p:cNvSpPr>
                <a:spLocks noChangeArrowheads="1"/>
              </p:cNvSpPr>
              <p:nvPr/>
            </p:nvSpPr>
            <p:spPr bwMode="auto">
              <a:xfrm>
                <a:off x="2778760" y="3057525"/>
                <a:ext cx="1691640" cy="457200"/>
              </a:xfrm>
              <a:prstGeom prst="rect">
                <a:avLst/>
              </a:prstGeom>
              <a:solidFill>
                <a:srgbClr val="0070C0"/>
              </a:solidFill>
              <a:ln w="9525">
                <a:noFill/>
                <a:miter lim="800000"/>
                <a:headEnd/>
                <a:tailEnd/>
              </a:ln>
            </p:spPr>
            <p:txBody>
              <a:bodyPr wrap="none" lIns="0" tIns="0" rIns="0" bIns="0"/>
              <a:lstStyle/>
              <a:p>
                <a:pPr algn="ctr"/>
                <a:r>
                  <a:rPr lang="en-US" sz="1400" b="1" dirty="0">
                    <a:solidFill>
                      <a:schemeClr val="bg1"/>
                    </a:solidFill>
                    <a:latin typeface="Trebuchet MS" pitchFamily="34" charset="0"/>
                  </a:rPr>
                  <a:t>Promotion &amp;</a:t>
                </a:r>
                <a:br>
                  <a:rPr lang="en-US" sz="1400" b="1" dirty="0">
                    <a:solidFill>
                      <a:schemeClr val="bg1"/>
                    </a:solidFill>
                    <a:latin typeface="Trebuchet MS" pitchFamily="34" charset="0"/>
                  </a:rPr>
                </a:br>
                <a:r>
                  <a:rPr lang="en-US" sz="1400" b="1" dirty="0">
                    <a:solidFill>
                      <a:schemeClr val="bg1"/>
                    </a:solidFill>
                    <a:latin typeface="Trebuchet MS" pitchFamily="34" charset="0"/>
                  </a:rPr>
                  <a:t>Publicity Team</a:t>
                </a:r>
              </a:p>
            </p:txBody>
          </p:sp>
          <p:sp>
            <p:nvSpPr>
              <p:cNvPr id="26632" name="Text Box 38"/>
              <p:cNvSpPr txBox="1">
                <a:spLocks noChangeArrowheads="1"/>
              </p:cNvSpPr>
              <p:nvPr/>
            </p:nvSpPr>
            <p:spPr bwMode="auto">
              <a:xfrm>
                <a:off x="2778760" y="3568701"/>
                <a:ext cx="1691640" cy="168994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marL="119063" indent="-1190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200" dirty="0">
                    <a:solidFill>
                      <a:srgbClr val="C00000"/>
                    </a:solidFill>
                    <a:latin typeface="Trebuchet MS" panose="020B0603020202020204" pitchFamily="34" charset="0"/>
                  </a:rPr>
                  <a:t>Publicity</a:t>
                </a:r>
              </a:p>
              <a:p>
                <a:pPr>
                  <a:buFontTx/>
                  <a:buChar char="•"/>
                </a:pPr>
                <a:r>
                  <a:rPr lang="en-US" altLang="en-US" sz="1200" dirty="0">
                    <a:solidFill>
                      <a:srgbClr val="C00000"/>
                    </a:solidFill>
                    <a:latin typeface="Trebuchet MS" panose="020B0603020202020204" pitchFamily="34" charset="0"/>
                  </a:rPr>
                  <a:t>Program printing</a:t>
                </a:r>
              </a:p>
              <a:p>
                <a:pPr>
                  <a:buFontTx/>
                  <a:buChar char="•"/>
                </a:pPr>
                <a:r>
                  <a:rPr lang="en-US" altLang="en-US" sz="1200" dirty="0">
                    <a:solidFill>
                      <a:srgbClr val="C00000"/>
                    </a:solidFill>
                    <a:latin typeface="Trebuchet MS" panose="020B0603020202020204" pitchFamily="34" charset="0"/>
                  </a:rPr>
                  <a:t>Registration blanks</a:t>
                </a:r>
              </a:p>
              <a:p>
                <a:pPr>
                  <a:buFontTx/>
                  <a:buChar char="•"/>
                </a:pPr>
                <a:r>
                  <a:rPr lang="en-US" altLang="en-US" sz="1200" dirty="0">
                    <a:solidFill>
                      <a:srgbClr val="C00000"/>
                    </a:solidFill>
                    <a:latin typeface="Trebuchet MS" panose="020B0603020202020204" pitchFamily="34" charset="0"/>
                  </a:rPr>
                  <a:t>Promo literature</a:t>
                </a:r>
              </a:p>
              <a:p>
                <a:pPr>
                  <a:buFontTx/>
                  <a:buChar char="•"/>
                </a:pPr>
                <a:r>
                  <a:rPr lang="en-US" altLang="en-US" sz="1200" dirty="0">
                    <a:solidFill>
                      <a:srgbClr val="C00000"/>
                    </a:solidFill>
                    <a:latin typeface="Trebuchet MS" panose="020B0603020202020204" pitchFamily="34" charset="0"/>
                  </a:rPr>
                  <a:t>Coordinate calls by member relations people</a:t>
                </a:r>
                <a:endParaRPr lang="en-US" altLang="en-US" sz="1400" dirty="0">
                  <a:solidFill>
                    <a:srgbClr val="C00000"/>
                  </a:solidFill>
                  <a:latin typeface="Trebuchet MS" panose="020B0603020202020204" pitchFamily="34" charset="0"/>
                </a:endParaRPr>
              </a:p>
            </p:txBody>
          </p:sp>
        </p:grpSp>
        <p:grpSp>
          <p:nvGrpSpPr>
            <p:cNvPr id="3" name="Group 2"/>
            <p:cNvGrpSpPr/>
            <p:nvPr/>
          </p:nvGrpSpPr>
          <p:grpSpPr>
            <a:xfrm>
              <a:off x="4589462" y="3057525"/>
              <a:ext cx="1691640" cy="2204145"/>
              <a:chOff x="4589462" y="3057525"/>
              <a:chExt cx="1691640" cy="2204145"/>
            </a:xfrm>
          </p:grpSpPr>
          <p:sp>
            <p:nvSpPr>
              <p:cNvPr id="48153" name="Rectangle 25"/>
              <p:cNvSpPr>
                <a:spLocks noChangeArrowheads="1"/>
              </p:cNvSpPr>
              <p:nvPr/>
            </p:nvSpPr>
            <p:spPr bwMode="auto">
              <a:xfrm>
                <a:off x="4589462" y="3057525"/>
                <a:ext cx="1691640" cy="457200"/>
              </a:xfrm>
              <a:prstGeom prst="rect">
                <a:avLst/>
              </a:prstGeom>
              <a:solidFill>
                <a:srgbClr val="0070C0"/>
              </a:solidFill>
              <a:ln w="9525">
                <a:noFill/>
                <a:miter lim="800000"/>
                <a:headEnd/>
                <a:tailEnd/>
              </a:ln>
            </p:spPr>
            <p:txBody>
              <a:bodyPr lIns="0" tIns="0" rIns="0" bIns="0"/>
              <a:lstStyle/>
              <a:p>
                <a:pPr algn="ctr">
                  <a:defRPr/>
                </a:pPr>
                <a:r>
                  <a:rPr lang="en-US" sz="1400" b="1" dirty="0">
                    <a:solidFill>
                      <a:schemeClr val="bg1"/>
                    </a:solidFill>
                    <a:latin typeface="Trebuchet MS" pitchFamily="34" charset="0"/>
                  </a:rPr>
                  <a:t>Registration</a:t>
                </a:r>
              </a:p>
              <a:p>
                <a:pPr algn="ctr">
                  <a:defRPr/>
                </a:pPr>
                <a:r>
                  <a:rPr lang="en-US" sz="1400" b="1" dirty="0">
                    <a:solidFill>
                      <a:schemeClr val="bg1"/>
                    </a:solidFill>
                    <a:latin typeface="Trebuchet MS" pitchFamily="34" charset="0"/>
                  </a:rPr>
                  <a:t>Team</a:t>
                </a:r>
                <a:endParaRPr lang="en-US" sz="2800" b="1" dirty="0">
                  <a:solidFill>
                    <a:schemeClr val="bg1"/>
                  </a:solidFill>
                  <a:effectLst>
                    <a:outerShdw blurRad="38100" dist="38100" dir="2700000" algn="tl">
                      <a:srgbClr val="000000"/>
                    </a:outerShdw>
                  </a:effectLst>
                  <a:latin typeface="Trebuchet MS" pitchFamily="34" charset="0"/>
                </a:endParaRPr>
              </a:p>
            </p:txBody>
          </p:sp>
          <p:sp>
            <p:nvSpPr>
              <p:cNvPr id="26633" name="Text Box 39"/>
              <p:cNvSpPr txBox="1">
                <a:spLocks noChangeArrowheads="1"/>
              </p:cNvSpPr>
              <p:nvPr/>
            </p:nvSpPr>
            <p:spPr bwMode="auto">
              <a:xfrm>
                <a:off x="4591526" y="3568700"/>
                <a:ext cx="1687513" cy="169297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marL="119063" indent="-119063">
                  <a:defRPr sz="2400">
                    <a:solidFill>
                      <a:schemeClr val="tx1"/>
                    </a:solidFill>
                    <a:latin typeface="Times New Roman" panose="02020603050405020304" pitchFamily="18" charset="0"/>
                  </a:defRPr>
                </a:lvl1pPr>
                <a:lvl2pPr marL="342900" indent="-109538">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200" dirty="0">
                    <a:solidFill>
                      <a:srgbClr val="C00000"/>
                    </a:solidFill>
                    <a:latin typeface="Trebuchet MS" panose="020B0603020202020204" pitchFamily="34" charset="0"/>
                  </a:rPr>
                  <a:t>Registration desk</a:t>
                </a:r>
              </a:p>
              <a:p>
                <a:pPr lvl="1">
                  <a:buFontTx/>
                  <a:buChar char="•"/>
                </a:pPr>
                <a:r>
                  <a:rPr lang="en-US" altLang="en-US" sz="1100" dirty="0">
                    <a:solidFill>
                      <a:srgbClr val="C00000"/>
                    </a:solidFill>
                    <a:latin typeface="Trebuchet MS" panose="020B0603020202020204" pitchFamily="34" charset="0"/>
                  </a:rPr>
                  <a:t>help</a:t>
                </a:r>
              </a:p>
              <a:p>
                <a:pPr lvl="1">
                  <a:buFontTx/>
                  <a:buChar char="•"/>
                </a:pPr>
                <a:r>
                  <a:rPr lang="en-US" altLang="en-US" sz="1100" dirty="0">
                    <a:solidFill>
                      <a:srgbClr val="C00000"/>
                    </a:solidFill>
                    <a:latin typeface="Trebuchet MS" panose="020B0603020202020204" pitchFamily="34" charset="0"/>
                  </a:rPr>
                  <a:t>equipment</a:t>
                </a:r>
              </a:p>
              <a:p>
                <a:pPr lvl="1">
                  <a:buFontTx/>
                  <a:buChar char="•"/>
                </a:pPr>
                <a:r>
                  <a:rPr lang="en-US" altLang="en-US" sz="1100" dirty="0">
                    <a:solidFill>
                      <a:srgbClr val="C00000"/>
                    </a:solidFill>
                    <a:latin typeface="Trebuchet MS" panose="020B0603020202020204" pitchFamily="34" charset="0"/>
                  </a:rPr>
                  <a:t>advance registrations</a:t>
                </a:r>
              </a:p>
              <a:p>
                <a:pPr lvl="1">
                  <a:buFontTx/>
                  <a:buChar char="•"/>
                </a:pPr>
                <a:r>
                  <a:rPr lang="en-US" altLang="en-US" sz="1100" dirty="0">
                    <a:solidFill>
                      <a:srgbClr val="C00000"/>
                    </a:solidFill>
                    <a:latin typeface="Trebuchet MS" panose="020B0603020202020204" pitchFamily="34" charset="0"/>
                  </a:rPr>
                  <a:t>new registrations</a:t>
                </a:r>
              </a:p>
              <a:p>
                <a:pPr lvl="1">
                  <a:buFontTx/>
                  <a:buChar char="•"/>
                </a:pPr>
                <a:r>
                  <a:rPr lang="en-US" altLang="en-US" sz="1100" dirty="0">
                    <a:solidFill>
                      <a:srgbClr val="C00000"/>
                    </a:solidFill>
                    <a:latin typeface="Trebuchet MS" panose="020B0603020202020204" pitchFamily="34" charset="0"/>
                  </a:rPr>
                  <a:t>badges</a:t>
                </a:r>
              </a:p>
              <a:p>
                <a:pPr lvl="1">
                  <a:buFontTx/>
                  <a:buChar char="•"/>
                </a:pPr>
                <a:r>
                  <a:rPr lang="en-US" altLang="en-US" sz="1100" dirty="0">
                    <a:solidFill>
                      <a:srgbClr val="C00000"/>
                    </a:solidFill>
                    <a:latin typeface="Trebuchet MS" panose="020B0603020202020204" pitchFamily="34" charset="0"/>
                  </a:rPr>
                  <a:t>distribute badges and programs</a:t>
                </a:r>
              </a:p>
            </p:txBody>
          </p:sp>
        </p:grpSp>
        <p:grpSp>
          <p:nvGrpSpPr>
            <p:cNvPr id="2" name="Group 1"/>
            <p:cNvGrpSpPr/>
            <p:nvPr/>
          </p:nvGrpSpPr>
          <p:grpSpPr>
            <a:xfrm>
              <a:off x="6400800" y="3057525"/>
              <a:ext cx="1691640" cy="2200275"/>
              <a:chOff x="6400800" y="3057525"/>
              <a:chExt cx="1691640" cy="2200275"/>
            </a:xfrm>
          </p:grpSpPr>
          <p:sp>
            <p:nvSpPr>
              <p:cNvPr id="48156" name="Rectangle 28"/>
              <p:cNvSpPr>
                <a:spLocks noChangeArrowheads="1"/>
              </p:cNvSpPr>
              <p:nvPr/>
            </p:nvSpPr>
            <p:spPr bwMode="auto">
              <a:xfrm>
                <a:off x="6400800" y="3057525"/>
                <a:ext cx="1691640" cy="457200"/>
              </a:xfrm>
              <a:prstGeom prst="rect">
                <a:avLst/>
              </a:prstGeom>
              <a:solidFill>
                <a:srgbClr val="0070C0"/>
              </a:solidFill>
              <a:ln w="9525">
                <a:noFill/>
                <a:miter lim="800000"/>
                <a:headEnd/>
                <a:tailEnd/>
              </a:ln>
            </p:spPr>
            <p:txBody>
              <a:bodyPr wrap="none" lIns="0" tIns="0" rIns="0" bIns="0"/>
              <a:lstStyle/>
              <a:p>
                <a:pPr algn="ctr">
                  <a:defRPr/>
                </a:pPr>
                <a:r>
                  <a:rPr lang="en-US" sz="1400" b="1" dirty="0">
                    <a:solidFill>
                      <a:schemeClr val="bg1"/>
                    </a:solidFill>
                    <a:latin typeface="Trebuchet MS" pitchFamily="34" charset="0"/>
                  </a:rPr>
                  <a:t>Arrangements</a:t>
                </a:r>
              </a:p>
              <a:p>
                <a:pPr algn="ctr">
                  <a:defRPr/>
                </a:pPr>
                <a:r>
                  <a:rPr lang="en-US" sz="1400" b="1" dirty="0">
                    <a:solidFill>
                      <a:schemeClr val="bg1"/>
                    </a:solidFill>
                    <a:latin typeface="Trebuchet MS" pitchFamily="34" charset="0"/>
                  </a:rPr>
                  <a:t>Team</a:t>
                </a:r>
                <a:endParaRPr lang="en-US" sz="2800" b="1" dirty="0">
                  <a:solidFill>
                    <a:schemeClr val="bg1"/>
                  </a:solidFill>
                  <a:effectLst>
                    <a:outerShdw blurRad="38100" dist="38100" dir="2700000" algn="tl">
                      <a:srgbClr val="000000"/>
                    </a:outerShdw>
                  </a:effectLst>
                  <a:latin typeface="Trebuchet MS" pitchFamily="34" charset="0"/>
                </a:endParaRPr>
              </a:p>
            </p:txBody>
          </p:sp>
          <p:sp>
            <p:nvSpPr>
              <p:cNvPr id="26634" name="Text Box 40"/>
              <p:cNvSpPr txBox="1">
                <a:spLocks noChangeArrowheads="1"/>
              </p:cNvSpPr>
              <p:nvPr/>
            </p:nvSpPr>
            <p:spPr bwMode="auto">
              <a:xfrm>
                <a:off x="6400800" y="3568700"/>
                <a:ext cx="1691640" cy="16891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marL="114300" indent="-114300">
                  <a:defRPr sz="2400">
                    <a:solidFill>
                      <a:schemeClr val="tx1"/>
                    </a:solidFill>
                    <a:latin typeface="Times New Roman" panose="02020603050405020304" pitchFamily="18" charset="0"/>
                  </a:defRPr>
                </a:lvl1pPr>
                <a:lvl2pPr marL="342900" indent="-1143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200" dirty="0">
                    <a:solidFill>
                      <a:srgbClr val="C00000"/>
                    </a:solidFill>
                    <a:latin typeface="Trebuchet MS" panose="020B0603020202020204" pitchFamily="34" charset="0"/>
                  </a:rPr>
                  <a:t>Facilities</a:t>
                </a:r>
              </a:p>
              <a:p>
                <a:pPr lvl="1">
                  <a:buFontTx/>
                  <a:buChar char="•"/>
                </a:pPr>
                <a:r>
                  <a:rPr lang="en-US" altLang="en-US" sz="1100" dirty="0">
                    <a:solidFill>
                      <a:srgbClr val="C00000"/>
                    </a:solidFill>
                    <a:latin typeface="Trebuchet MS" panose="020B0603020202020204" pitchFamily="34" charset="0"/>
                  </a:rPr>
                  <a:t>Signs</a:t>
                </a:r>
              </a:p>
              <a:p>
                <a:pPr lvl="1">
                  <a:buFontTx/>
                  <a:buChar char="•"/>
                </a:pPr>
                <a:r>
                  <a:rPr lang="en-US" altLang="en-US" sz="1100" dirty="0">
                    <a:solidFill>
                      <a:srgbClr val="C00000"/>
                    </a:solidFill>
                    <a:latin typeface="Trebuchet MS" panose="020B0603020202020204" pitchFamily="34" charset="0"/>
                  </a:rPr>
                  <a:t>Equipment</a:t>
                </a:r>
              </a:p>
              <a:p>
                <a:pPr lvl="1">
                  <a:buFontTx/>
                  <a:buChar char="•"/>
                </a:pPr>
                <a:r>
                  <a:rPr lang="en-US" altLang="en-US" sz="1100" dirty="0">
                    <a:solidFill>
                      <a:srgbClr val="C00000"/>
                    </a:solidFill>
                    <a:latin typeface="Trebuchet MS" panose="020B0603020202020204" pitchFamily="34" charset="0"/>
                  </a:rPr>
                  <a:t>PA System</a:t>
                </a:r>
              </a:p>
              <a:p>
                <a:pPr lvl="1">
                  <a:buFontTx/>
                  <a:buChar char="•"/>
                </a:pPr>
                <a:r>
                  <a:rPr lang="en-US" altLang="en-US" sz="1100" dirty="0">
                    <a:solidFill>
                      <a:srgbClr val="C00000"/>
                    </a:solidFill>
                    <a:latin typeface="Trebuchet MS" panose="020B0603020202020204" pitchFamily="34" charset="0"/>
                  </a:rPr>
                  <a:t>Lighting, heating, etc.</a:t>
                </a:r>
              </a:p>
              <a:p>
                <a:pPr lvl="1">
                  <a:buFontTx/>
                  <a:buChar char="•"/>
                </a:pPr>
                <a:r>
                  <a:rPr lang="en-US" altLang="en-US" sz="1100" dirty="0">
                    <a:solidFill>
                      <a:srgbClr val="C00000"/>
                    </a:solidFill>
                    <a:latin typeface="Trebuchet MS" panose="020B0603020202020204" pitchFamily="34" charset="0"/>
                  </a:rPr>
                  <a:t>Chairs</a:t>
                </a:r>
              </a:p>
              <a:p>
                <a:pPr lvl="1">
                  <a:buFontTx/>
                  <a:buChar char="•"/>
                </a:pPr>
                <a:r>
                  <a:rPr lang="en-US" altLang="en-US" sz="1100" dirty="0">
                    <a:solidFill>
                      <a:srgbClr val="C00000"/>
                    </a:solidFill>
                    <a:latin typeface="Trebuchet MS" panose="020B0603020202020204" pitchFamily="34" charset="0"/>
                  </a:rPr>
                  <a:t>Gavel</a:t>
                </a:r>
              </a:p>
              <a:p>
                <a:pPr lvl="1">
                  <a:buFontTx/>
                  <a:buChar char="•"/>
                </a:pPr>
                <a:r>
                  <a:rPr lang="en-US" altLang="en-US" sz="1200" dirty="0">
                    <a:solidFill>
                      <a:srgbClr val="C00000"/>
                    </a:solidFill>
                    <a:latin typeface="Trebuchet MS" panose="020B0603020202020204" pitchFamily="34" charset="0"/>
                  </a:rPr>
                  <a:t>Flag</a:t>
                </a:r>
              </a:p>
            </p:txBody>
          </p:sp>
        </p:grpSp>
      </p:grpSp>
      <p:sp>
        <p:nvSpPr>
          <p:cNvPr id="26635" name="Text Box 41"/>
          <p:cNvSpPr txBox="1">
            <a:spLocks noChangeArrowheads="1"/>
          </p:cNvSpPr>
          <p:nvPr/>
        </p:nvSpPr>
        <p:spPr bwMode="auto">
          <a:xfrm>
            <a:off x="3467100" y="2363788"/>
            <a:ext cx="2209800" cy="581025"/>
          </a:xfrm>
          <a:prstGeom prst="rect">
            <a:avLst/>
          </a:prstGeom>
          <a:solidFill>
            <a:srgbClr val="FFFF00">
              <a:alpha val="6000"/>
            </a:srgbClr>
          </a:solidFill>
          <a:ln>
            <a:solidFill>
              <a:srgbClr val="0066FF"/>
            </a:solidFill>
          </a:ln>
          <a:effectLst>
            <a:prstShdw prst="shdw17" dist="17961" dir="13500000">
              <a:srgbClr val="999900"/>
            </a:prstShdw>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i="1" dirty="0">
                <a:solidFill>
                  <a:srgbClr val="005396"/>
                </a:solidFill>
                <a:latin typeface="Trebuchet MS" panose="020B0603020202020204" pitchFamily="34" charset="0"/>
              </a:rPr>
              <a:t>Program Chairman</a:t>
            </a:r>
          </a:p>
          <a:p>
            <a:pPr algn="ctr"/>
            <a:r>
              <a:rPr lang="en-US" altLang="en-US" sz="1600" b="1" i="1" dirty="0">
                <a:solidFill>
                  <a:srgbClr val="005396"/>
                </a:solidFill>
                <a:latin typeface="Trebuchet MS" panose="020B0603020202020204" pitchFamily="34" charset="0"/>
              </a:rPr>
              <a:t>or Coordinator</a:t>
            </a:r>
          </a:p>
        </p:txBody>
      </p:sp>
      <p:sp>
        <p:nvSpPr>
          <p:cNvPr id="26636" name="Rectangle 47"/>
          <p:cNvSpPr>
            <a:spLocks noChangeArrowheads="1"/>
          </p:cNvSpPr>
          <p:nvPr/>
        </p:nvSpPr>
        <p:spPr bwMode="auto">
          <a:xfrm>
            <a:off x="3208337" y="5312623"/>
            <a:ext cx="2727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latin typeface="Trebuchet MS" panose="020B0603020202020204" pitchFamily="34" charset="0"/>
              </a:rPr>
              <a:t>Structure may vary by chapter</a:t>
            </a:r>
          </a:p>
        </p:txBody>
      </p:sp>
      <p:sp>
        <p:nvSpPr>
          <p:cNvPr id="26637" name="Rectangle 49"/>
          <p:cNvSpPr>
            <a:spLocks noChangeArrowheads="1"/>
          </p:cNvSpPr>
          <p:nvPr/>
        </p:nvSpPr>
        <p:spPr bwMode="auto">
          <a:xfrm>
            <a:off x="950913" y="1533525"/>
            <a:ext cx="72421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1143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lgn="ctr"/>
            <a:r>
              <a:rPr lang="en-US" altLang="en-US" sz="1600" b="1" i="1" dirty="0">
                <a:solidFill>
                  <a:srgbClr val="005396"/>
                </a:solidFill>
                <a:latin typeface="Trebuchet MS" panose="020B0603020202020204" pitchFamily="34" charset="0"/>
              </a:rPr>
              <a:t>Programs Committee -- Determine Functions &amp; Select leaders</a:t>
            </a:r>
          </a:p>
          <a:p>
            <a:pPr lvl="1" algn="ctr"/>
            <a:r>
              <a:rPr lang="en-US" altLang="en-US" sz="1600" b="1" i="1" dirty="0">
                <a:solidFill>
                  <a:srgbClr val="005396"/>
                </a:solidFill>
                <a:latin typeface="Trebuchet MS" panose="020B0603020202020204" pitchFamily="34" charset="0"/>
              </a:rPr>
              <a:t>(divide responsibilities)</a:t>
            </a:r>
            <a:endParaRPr lang="en-US" altLang="en-US" sz="2800" b="1" dirty="0">
              <a:solidFill>
                <a:srgbClr val="005396"/>
              </a:solidFill>
              <a:latin typeface="Trebuchet MS" panose="020B0603020202020204" pitchFamily="34" charset="0"/>
            </a:endParaRPr>
          </a:p>
        </p:txBody>
      </p:sp>
      <p:sp>
        <p:nvSpPr>
          <p:cNvPr id="26638" name="Text Box 50"/>
          <p:cNvSpPr txBox="1">
            <a:spLocks noChangeArrowheads="1"/>
          </p:cNvSpPr>
          <p:nvPr/>
        </p:nvSpPr>
        <p:spPr bwMode="auto">
          <a:xfrm>
            <a:off x="7848600" y="640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endParaRPr lang="en-US" altLang="en-US">
              <a:latin typeface="Arial Narrow" panose="020B0606020202030204" pitchFamily="34" charset="0"/>
            </a:endParaRPr>
          </a:p>
        </p:txBody>
      </p:sp>
      <p:sp>
        <p:nvSpPr>
          <p:cNvPr id="1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16"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Planning</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sunstream.com/graphics/SS_Headers/Southwest_Florida_Mee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 y="3276600"/>
            <a:ext cx="41338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1"/>
          <p:cNvSpPr>
            <a:spLocks noGrp="1" noChangeArrowheads="1"/>
          </p:cNvSpPr>
          <p:nvPr>
            <p:ph type="body" sz="half" idx="4294967295"/>
          </p:nvPr>
        </p:nvSpPr>
        <p:spPr bwMode="auto">
          <a:xfrm>
            <a:off x="244231" y="1484313"/>
            <a:ext cx="34290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ct val="0"/>
              </a:spcBef>
            </a:pPr>
            <a:r>
              <a:rPr lang="en-US" altLang="en-US" sz="2400" dirty="0">
                <a:solidFill>
                  <a:schemeClr val="tx1"/>
                </a:solidFill>
                <a:latin typeface="Trebuchet MS" panose="020B0603020202020204" pitchFamily="34" charset="0"/>
              </a:rPr>
              <a:t>Choose Theme,  Objective…or Learning Outcomes</a:t>
            </a:r>
          </a:p>
          <a:p>
            <a:pPr marL="109728" indent="0" eaLnBrk="1" hangingPunct="1">
              <a:spcBef>
                <a:spcPct val="0"/>
              </a:spcBef>
              <a:buNone/>
            </a:pPr>
            <a:endParaRPr lang="en-US" altLang="en-US" sz="2400" dirty="0">
              <a:latin typeface="Trebuchet MS" panose="020B0603020202020204" pitchFamily="34" charset="0"/>
            </a:endParaRPr>
          </a:p>
        </p:txBody>
      </p:sp>
      <p:pic>
        <p:nvPicPr>
          <p:cNvPr id="28676" name="Picture 47" descr="http://twc-research.wikispaces.com/file/view/themes-connections.jpg/33826607/themes-connec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5908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Planning</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7"/>
          <p:cNvSpPr>
            <a:spLocks noGrp="1" noChangeArrowheads="1"/>
          </p:cNvSpPr>
          <p:nvPr>
            <p:ph type="body" sz="half" idx="4294967295"/>
          </p:nvPr>
        </p:nvSpPr>
        <p:spPr bwMode="auto">
          <a:xfrm>
            <a:off x="762000" y="1484313"/>
            <a:ext cx="4310063" cy="954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spcBef>
                <a:spcPct val="0"/>
              </a:spcBef>
              <a:buClr>
                <a:srgbClr val="C00000"/>
              </a:buClr>
              <a:buSzPct val="100000"/>
              <a:buFont typeface="Wingdings" panose="05000000000000000000" pitchFamily="2" charset="2"/>
              <a:buChar char="v"/>
            </a:pPr>
            <a:r>
              <a:rPr lang="en-US" altLang="en-US" b="1" i="1" dirty="0">
                <a:solidFill>
                  <a:schemeClr val="tx1"/>
                </a:solidFill>
                <a:latin typeface="Trebuchet MS" panose="020B0603020202020204" pitchFamily="34" charset="0"/>
              </a:rPr>
              <a:t>Advance Planning</a:t>
            </a:r>
          </a:p>
        </p:txBody>
      </p:sp>
      <p:pic>
        <p:nvPicPr>
          <p:cNvPr id="30723" name="Picture 50" descr="http://3.bp.blogspot.com/_7nfiQASyRa8/TSOOmjc6vrI/AAAAAAAAAGg/WsKyuD0DGIQ/s1600/BusPlan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276600"/>
            <a:ext cx="3576638" cy="234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762000" y="2681288"/>
            <a:ext cx="426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Trebuchet MS" panose="020B0603020202020204" pitchFamily="34" charset="0"/>
              </a:rPr>
              <a:t>How far out do you plan?</a:t>
            </a:r>
          </a:p>
          <a:p>
            <a:endParaRPr lang="en-US" altLang="en-US" dirty="0">
              <a:latin typeface="Trebuchet MS" panose="020B0603020202020204" pitchFamily="34" charset="0"/>
            </a:endParaRPr>
          </a:p>
          <a:p>
            <a:r>
              <a:rPr lang="en-US" altLang="en-US" dirty="0">
                <a:latin typeface="Trebuchet MS" panose="020B0603020202020204" pitchFamily="34" charset="0"/>
              </a:rPr>
              <a:t>Do you link programs to community or company objectives, directions, products, </a:t>
            </a:r>
            <a:r>
              <a:rPr lang="en-US" altLang="en-US" dirty="0" err="1">
                <a:latin typeface="Trebuchet MS" panose="020B0603020202020204" pitchFamily="34" charset="0"/>
              </a:rPr>
              <a:t>etc</a:t>
            </a:r>
            <a:r>
              <a:rPr lang="en-US" altLang="en-US" dirty="0">
                <a:latin typeface="Trebuchet MS" panose="020B0603020202020204" pitchFamily="34" charset="0"/>
              </a:rPr>
              <a:t>?</a:t>
            </a:r>
          </a:p>
        </p:txBody>
      </p:sp>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Planning</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9"/>
          <p:cNvSpPr txBox="1">
            <a:spLocks noChangeArrowheads="1"/>
          </p:cNvSpPr>
          <p:nvPr/>
        </p:nvSpPr>
        <p:spPr bwMode="auto">
          <a:xfrm>
            <a:off x="5257800" y="4343400"/>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a:latin typeface="Trebuchet MS" panose="020B0603020202020204" pitchFamily="34" charset="0"/>
              </a:rPr>
              <a:t>What are some suggestions for cost savings?</a:t>
            </a:r>
          </a:p>
        </p:txBody>
      </p:sp>
      <p:pic>
        <p:nvPicPr>
          <p:cNvPr id="32772" name="Picture 21" descr="http://xprojectmanagement.com/wp-content/uploads/2010/09/DistrictBudget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170113"/>
            <a:ext cx="3057525"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30300" y="909151"/>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Planning</a:t>
            </a:r>
          </a:p>
        </p:txBody>
      </p:sp>
      <p:sp>
        <p:nvSpPr>
          <p:cNvPr id="9" name="Rectangle 47"/>
          <p:cNvSpPr txBox="1">
            <a:spLocks noChangeArrowheads="1"/>
          </p:cNvSpPr>
          <p:nvPr/>
        </p:nvSpPr>
        <p:spPr bwMode="auto">
          <a:xfrm>
            <a:off x="762000" y="1484313"/>
            <a:ext cx="4310063" cy="649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indent="-457200" fontAlgn="auto">
              <a:spcBef>
                <a:spcPct val="0"/>
              </a:spcBef>
              <a:buClr>
                <a:srgbClr val="C00000"/>
              </a:buClr>
              <a:buSzPct val="100000"/>
              <a:buFont typeface="Wingdings" panose="05000000000000000000" pitchFamily="2" charset="2"/>
              <a:buChar char="v"/>
            </a:pPr>
            <a:r>
              <a:rPr lang="en-US" altLang="en-US" b="1" dirty="0">
                <a:latin typeface="Trebuchet MS" panose="020B0603020202020204" pitchFamily="34" charset="0"/>
              </a:rPr>
              <a:t>Determine Budget</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body" idx="4294967295"/>
          </p:nvPr>
        </p:nvSpPr>
        <p:spPr bwMode="auto">
          <a:xfrm>
            <a:off x="5029200" y="2079625"/>
            <a:ext cx="3505200"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lnSpc>
                <a:spcPct val="130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Opening Ceremonies</a:t>
            </a:r>
          </a:p>
          <a:p>
            <a:pPr marL="457200" indent="-457200" eaLnBrk="1" hangingPunct="1">
              <a:lnSpc>
                <a:spcPct val="130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Spotlight Feature</a:t>
            </a:r>
          </a:p>
          <a:p>
            <a:pPr marL="457200" indent="-457200" eaLnBrk="1" hangingPunct="1">
              <a:lnSpc>
                <a:spcPct val="130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Main Feature</a:t>
            </a:r>
          </a:p>
          <a:p>
            <a:pPr marL="457200" indent="-457200" eaLnBrk="1" hangingPunct="1">
              <a:lnSpc>
                <a:spcPct val="130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Possible Food Event</a:t>
            </a:r>
          </a:p>
          <a:p>
            <a:pPr marL="457200" indent="-457200" eaLnBrk="1" hangingPunct="1">
              <a:lnSpc>
                <a:spcPct val="130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Closing</a:t>
            </a:r>
          </a:p>
        </p:txBody>
      </p:sp>
      <p:pic>
        <p:nvPicPr>
          <p:cNvPr id="34819" name="Picture 15" descr="http://1.bp.blogspot.com/_5zQM4p5QE0k/S9HjWT28CxI/AAAAAAAAAZs/pzBg6S7UjHc/s1600/nonie23-04-2010+20-11-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3181350" cy="2763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86091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Meeting Content</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body" idx="4294967295"/>
          </p:nvPr>
        </p:nvSpPr>
        <p:spPr bwMode="auto">
          <a:xfrm>
            <a:off x="1600200" y="1474788"/>
            <a:ext cx="4953000" cy="46127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lnSpc>
                <a:spcPct val="130000"/>
              </a:lnSpc>
              <a:buClr>
                <a:schemeClr val="accent2"/>
              </a:buClr>
              <a:buSzPct val="100000"/>
              <a:buFont typeface="Wingdings" panose="05000000000000000000" pitchFamily="2" charset="2"/>
              <a:buChar char="v"/>
            </a:pPr>
            <a:r>
              <a:rPr lang="en-US" altLang="en-US" dirty="0">
                <a:solidFill>
                  <a:schemeClr val="tx1"/>
                </a:solidFill>
                <a:latin typeface="Trebuchet MS" panose="020B0603020202020204" pitchFamily="34" charset="0"/>
              </a:rPr>
              <a:t>What type of meeting is it?</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Call to Order</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Invocation… yes or no?</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Singer</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Flag Salute</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Military Color Guard</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Chorus</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Table Games</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Mixer</a:t>
            </a:r>
          </a:p>
          <a:p>
            <a:pPr marL="914400" lvl="2" indent="-457200" eaLnBrk="1" hangingPunct="1">
              <a:spcBef>
                <a:spcPct val="5000"/>
              </a:spcBef>
              <a:buClr>
                <a:schemeClr val="accent2"/>
              </a:buClr>
              <a:buFont typeface="Arial" panose="020B0604020202020204" pitchFamily="34" charset="0"/>
              <a:buChar char="•"/>
            </a:pPr>
            <a:r>
              <a:rPr lang="en-US" altLang="en-US" sz="2400" dirty="0">
                <a:solidFill>
                  <a:schemeClr val="tx1"/>
                </a:solidFill>
                <a:latin typeface="Trebuchet MS" panose="020B0603020202020204" pitchFamily="34" charset="0"/>
              </a:rPr>
              <a:t>Secret Greeters</a:t>
            </a:r>
          </a:p>
        </p:txBody>
      </p:sp>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858838"/>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Meeting Content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80676"/>
            <a:ext cx="2428044" cy="3648700"/>
          </a:xfrm>
          <a:prstGeom prst="rect">
            <a:avLst/>
          </a:prstGeom>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body" idx="4294967295"/>
          </p:nvPr>
        </p:nvSpPr>
        <p:spPr bwMode="auto">
          <a:xfrm>
            <a:off x="609600" y="1490175"/>
            <a:ext cx="77724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spcBef>
                <a:spcPts val="0"/>
              </a:spcBef>
              <a:spcAft>
                <a:spcPts val="600"/>
              </a:spcAft>
              <a:buClr>
                <a:schemeClr val="accent2"/>
              </a:buClr>
              <a:buFontTx/>
              <a:buNone/>
            </a:pPr>
            <a:r>
              <a:rPr lang="en-US" altLang="en-US" sz="2800" dirty="0">
                <a:solidFill>
                  <a:schemeClr val="tx1"/>
                </a:solidFill>
                <a:latin typeface="Trebuchet MS" panose="020B0603020202020204" pitchFamily="34" charset="0"/>
              </a:rPr>
              <a:t>Spotlight Speaker:</a:t>
            </a:r>
          </a:p>
          <a:p>
            <a:pPr marL="457200" indent="-457200" eaLnBrk="1" hangingPunct="1">
              <a:spcBef>
                <a:spcPts val="0"/>
              </a:spcBef>
              <a:buClr>
                <a:schemeClr val="accent2"/>
              </a:buClr>
              <a:buSzPct val="100000"/>
              <a:buFont typeface="Wingdings" panose="05000000000000000000" pitchFamily="2" charset="2"/>
              <a:buChar char="v"/>
            </a:pPr>
            <a:r>
              <a:rPr lang="en-US" altLang="en-US" sz="2800" dirty="0">
                <a:latin typeface="Trebuchet MS" panose="020B0603020202020204" pitchFamily="34" charset="0"/>
              </a:rPr>
              <a:t>Highlight</a:t>
            </a:r>
            <a:r>
              <a:rPr lang="en-US" altLang="en-US" sz="2800" dirty="0">
                <a:solidFill>
                  <a:schemeClr val="tx1"/>
                </a:solidFill>
                <a:latin typeface="Trebuchet MS" panose="020B0603020202020204" pitchFamily="34" charset="0"/>
              </a:rPr>
              <a:t> parent organization</a:t>
            </a:r>
          </a:p>
          <a:p>
            <a:pPr marL="914400" lvl="2" indent="-457200" eaLnBrk="1" hangingPunct="1">
              <a:spcBef>
                <a:spcPts val="0"/>
              </a:spcBef>
              <a:buClr>
                <a:schemeClr val="accent2"/>
              </a:buClr>
              <a:buFont typeface="Arial" panose="020B0604020202020204" pitchFamily="34" charset="0"/>
              <a:buChar char="•"/>
            </a:pPr>
            <a:r>
              <a:rPr lang="en-US" altLang="en-US" sz="2000" dirty="0">
                <a:solidFill>
                  <a:schemeClr val="tx1"/>
                </a:solidFill>
                <a:latin typeface="Trebuchet MS" panose="020B0603020202020204" pitchFamily="34" charset="0"/>
              </a:rPr>
              <a:t>New employee program</a:t>
            </a:r>
          </a:p>
          <a:p>
            <a:pPr marL="914400" lvl="2" indent="-457200" eaLnBrk="1" hangingPunct="1">
              <a:spcBef>
                <a:spcPts val="0"/>
              </a:spcBef>
              <a:buClr>
                <a:schemeClr val="accent2"/>
              </a:buClr>
              <a:buFont typeface="Arial" panose="020B0604020202020204" pitchFamily="34" charset="0"/>
              <a:buChar char="•"/>
            </a:pPr>
            <a:r>
              <a:rPr lang="en-US" altLang="en-US" sz="2000" dirty="0">
                <a:solidFill>
                  <a:schemeClr val="tx1"/>
                </a:solidFill>
                <a:latin typeface="Trebuchet MS" panose="020B0603020202020204" pitchFamily="34" charset="0"/>
              </a:rPr>
              <a:t>Planned construction</a:t>
            </a:r>
          </a:p>
          <a:p>
            <a:pPr marL="914400" lvl="2" indent="-457200" eaLnBrk="1" hangingPunct="1">
              <a:spcBef>
                <a:spcPts val="0"/>
              </a:spcBef>
              <a:buClr>
                <a:schemeClr val="accent2"/>
              </a:buClr>
              <a:buFont typeface="Arial" panose="020B0604020202020204" pitchFamily="34" charset="0"/>
              <a:buChar char="•"/>
            </a:pPr>
            <a:r>
              <a:rPr lang="en-US" altLang="en-US" sz="2000" dirty="0">
                <a:solidFill>
                  <a:schemeClr val="tx1"/>
                </a:solidFill>
                <a:latin typeface="Trebuchet MS" panose="020B0603020202020204" pitchFamily="34" charset="0"/>
              </a:rPr>
              <a:t>New products</a:t>
            </a:r>
          </a:p>
          <a:p>
            <a:pPr marL="457200" indent="-457200">
              <a:buClr>
                <a:schemeClr val="accent2"/>
              </a:buClr>
              <a:buSzPct val="100000"/>
              <a:buFont typeface="Wingdings" panose="05000000000000000000" pitchFamily="2" charset="2"/>
              <a:buChar char="v"/>
            </a:pPr>
            <a:r>
              <a:rPr lang="en-US" altLang="en-US" sz="2800" dirty="0">
                <a:latin typeface="Trebuchet MS" panose="020B0603020202020204" pitchFamily="34" charset="0"/>
              </a:rPr>
              <a:t>Ask a customer or vendor to speak</a:t>
            </a:r>
          </a:p>
          <a:p>
            <a:pPr marL="457200" indent="-457200">
              <a:buClr>
                <a:schemeClr val="accent2"/>
              </a:buClr>
              <a:buSzPct val="100000"/>
              <a:buFont typeface="Wingdings" panose="05000000000000000000" pitchFamily="2" charset="2"/>
              <a:buChar char="v"/>
            </a:pPr>
            <a:r>
              <a:rPr lang="en-US" altLang="en-US" sz="2800" dirty="0">
                <a:latin typeface="Trebuchet MS" panose="020B0603020202020204" pitchFamily="34" charset="0"/>
              </a:rPr>
              <a:t>Bring in someone from the community</a:t>
            </a:r>
          </a:p>
          <a:p>
            <a:pPr algn="ctr" eaLnBrk="1" hangingPunct="1">
              <a:buClr>
                <a:schemeClr val="accent2"/>
              </a:buClr>
              <a:buFontTx/>
              <a:buNone/>
            </a:pPr>
            <a:r>
              <a:rPr lang="en-US" altLang="en-US" sz="2800" b="1" dirty="0">
                <a:solidFill>
                  <a:srgbClr val="C00000"/>
                </a:solidFill>
                <a:latin typeface="Trebuchet MS" panose="020B0603020202020204" pitchFamily="34" charset="0"/>
              </a:rPr>
              <a:t>     </a:t>
            </a:r>
          </a:p>
          <a:p>
            <a:pPr algn="ctr" eaLnBrk="1" hangingPunct="1">
              <a:buClr>
                <a:schemeClr val="accent2"/>
              </a:buClr>
              <a:buFontTx/>
              <a:buNone/>
            </a:pPr>
            <a:r>
              <a:rPr lang="en-US" altLang="en-US" sz="2800" b="1" dirty="0">
                <a:solidFill>
                  <a:srgbClr val="C00000"/>
                </a:solidFill>
                <a:latin typeface="Trebuchet MS" panose="020B0603020202020204" pitchFamily="34" charset="0"/>
              </a:rPr>
              <a:t>          </a:t>
            </a:r>
          </a:p>
          <a:p>
            <a:pPr algn="ctr" eaLnBrk="1" hangingPunct="1">
              <a:buClr>
                <a:schemeClr val="accent2"/>
              </a:buClr>
              <a:buFontTx/>
              <a:buNone/>
            </a:pPr>
            <a:r>
              <a:rPr lang="en-US" altLang="en-US" sz="2800" b="1" dirty="0">
                <a:solidFill>
                  <a:srgbClr val="C00000"/>
                </a:solidFill>
                <a:latin typeface="Trebuchet MS" panose="020B0603020202020204" pitchFamily="34" charset="0"/>
              </a:rPr>
              <a:t>		       --ALWAYS PROVIDE A TIME LIMIT--</a:t>
            </a:r>
          </a:p>
          <a:p>
            <a:pPr lvl="2" eaLnBrk="1" hangingPunct="1">
              <a:buClr>
                <a:schemeClr val="accent2"/>
              </a:buClr>
            </a:pPr>
            <a:endParaRPr lang="en-US" altLang="en-US" sz="1800" dirty="0">
              <a:solidFill>
                <a:schemeClr val="tx1"/>
              </a:solidFill>
              <a:latin typeface="Trebuchet MS" panose="020B0603020202020204" pitchFamily="34" charset="0"/>
            </a:endParaRPr>
          </a:p>
          <a:p>
            <a:pPr lvl="2" eaLnBrk="1" hangingPunct="1">
              <a:buClr>
                <a:schemeClr val="accent2"/>
              </a:buClr>
            </a:pPr>
            <a:endParaRPr lang="en-US" altLang="en-US" sz="1800" dirty="0">
              <a:solidFill>
                <a:schemeClr val="tx1"/>
              </a:solidFill>
              <a:latin typeface="Trebuchet MS" panose="020B0603020202020204" pitchFamily="34" charset="0"/>
            </a:endParaRPr>
          </a:p>
        </p:txBody>
      </p:sp>
      <p:pic>
        <p:nvPicPr>
          <p:cNvPr id="38915" name="Picture 5" descr="C:\Users\Sue\AppData\Local\Microsoft\Windows\Temporary Internet Files\Content.IE5\G93P4WZS\MC9004417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254" y="24384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Meeting Content</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body" idx="4294967295"/>
          </p:nvPr>
        </p:nvSpPr>
        <p:spPr bwMode="auto">
          <a:xfrm>
            <a:off x="609600" y="1676400"/>
            <a:ext cx="3810000" cy="3516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lnSpc>
                <a:spcPct val="125000"/>
              </a:lnSpc>
              <a:spcBef>
                <a:spcPts val="0"/>
              </a:spcBef>
              <a:buClr>
                <a:schemeClr val="accent2"/>
              </a:buClr>
              <a:buSzPct val="100000"/>
              <a:buFont typeface="Wingdings" panose="05000000000000000000" pitchFamily="2" charset="2"/>
              <a:buChar char="v"/>
            </a:pPr>
            <a:r>
              <a:rPr lang="en-US" altLang="en-US" sz="2800" dirty="0">
                <a:latin typeface="Trebuchet MS" panose="020B0603020202020204" pitchFamily="34" charset="0"/>
              </a:rPr>
              <a:t>Main Feature</a:t>
            </a:r>
          </a:p>
          <a:p>
            <a:pPr marL="914400" lvl="2" indent="-457200">
              <a:lnSpc>
                <a:spcPct val="125000"/>
              </a:lnSpc>
              <a:spcBef>
                <a:spcPts val="0"/>
              </a:spcBef>
              <a:buFont typeface="Arial" panose="020B0604020202020204" pitchFamily="34" charset="0"/>
              <a:buChar char="•"/>
            </a:pPr>
            <a:r>
              <a:rPr lang="en-US" altLang="en-US" sz="2000" dirty="0">
                <a:latin typeface="Trebuchet MS" panose="020B0603020202020204" pitchFamily="34" charset="0"/>
              </a:rPr>
              <a:t>Speaker</a:t>
            </a:r>
          </a:p>
          <a:p>
            <a:pPr marL="914400" lvl="2" indent="-457200">
              <a:lnSpc>
                <a:spcPct val="125000"/>
              </a:lnSpc>
              <a:spcBef>
                <a:spcPts val="0"/>
              </a:spcBef>
              <a:buFont typeface="Arial" panose="020B0604020202020204" pitchFamily="34" charset="0"/>
              <a:buChar char="•"/>
            </a:pPr>
            <a:r>
              <a:rPr lang="en-US" altLang="en-US" sz="2000" dirty="0">
                <a:latin typeface="Trebuchet MS" panose="020B0603020202020204" pitchFamily="34" charset="0"/>
              </a:rPr>
              <a:t>Panel Discussions</a:t>
            </a:r>
          </a:p>
          <a:p>
            <a:pPr marL="914400" lvl="2" indent="-457200">
              <a:lnSpc>
                <a:spcPct val="125000"/>
              </a:lnSpc>
              <a:spcBef>
                <a:spcPts val="0"/>
              </a:spcBef>
              <a:buFont typeface="Arial" panose="020B0604020202020204" pitchFamily="34" charset="0"/>
              <a:buChar char="•"/>
            </a:pPr>
            <a:r>
              <a:rPr lang="en-US" altLang="en-US" sz="2000" dirty="0">
                <a:latin typeface="Trebuchet MS" panose="020B0603020202020204" pitchFamily="34" charset="0"/>
              </a:rPr>
              <a:t>NMA Leadership Speech Contest</a:t>
            </a:r>
          </a:p>
          <a:p>
            <a:pPr marL="914400" lvl="2" indent="-457200">
              <a:lnSpc>
                <a:spcPct val="125000"/>
              </a:lnSpc>
              <a:spcBef>
                <a:spcPts val="0"/>
              </a:spcBef>
              <a:buFont typeface="Arial" panose="020B0604020202020204" pitchFamily="34" charset="0"/>
              <a:buChar char="•"/>
            </a:pPr>
            <a:r>
              <a:rPr lang="en-US" altLang="en-US" sz="2000" dirty="0">
                <a:latin typeface="Trebuchet MS" panose="020B0603020202020204" pitchFamily="34" charset="0"/>
              </a:rPr>
              <a:t>Social Event</a:t>
            </a:r>
          </a:p>
        </p:txBody>
      </p:sp>
      <p:pic>
        <p:nvPicPr>
          <p:cNvPr id="40963" name="Picture 7" descr="MVC-00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64" name="Picture 7" descr="http://www.theaccidentalcommunicator.com/wp-content/uploads/2008/11/public-speaking-tips-advice-courses-semin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21150"/>
            <a:ext cx="2743200" cy="1825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935038"/>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Meeting Content</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descr="http://hypnosishealthinfo.com/wp-content/uploads/2010/11/Public-Speaking-Confid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175849"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5" name="Title 1"/>
          <p:cNvSpPr txBox="1">
            <a:spLocks/>
          </p:cNvSpPr>
          <p:nvPr/>
        </p:nvSpPr>
        <p:spPr>
          <a:xfrm>
            <a:off x="1140124" y="9906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How and where do you find Speakers?</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17412" name="TextBox 2"/>
          <p:cNvSpPr txBox="1">
            <a:spLocks noChangeArrowheads="1"/>
          </p:cNvSpPr>
          <p:nvPr/>
        </p:nvSpPr>
        <p:spPr bwMode="auto">
          <a:xfrm>
            <a:off x="2324100" y="4940300"/>
            <a:ext cx="449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800" dirty="0">
                <a:solidFill>
                  <a:srgbClr val="0070C0"/>
                </a:solidFill>
                <a:latin typeface="Trebuchet MS" panose="020B0603020202020204" pitchFamily="34" charset="0"/>
              </a:rPr>
              <a:t>Shelly Menke</a:t>
            </a:r>
          </a:p>
          <a:p>
            <a:pPr algn="ctr" eaLnBrk="1" hangingPunct="1"/>
            <a:r>
              <a:rPr lang="en-US" altLang="en-US" sz="2000" dirty="0">
                <a:latin typeface="Trebuchet MS" panose="020B0603020202020204" pitchFamily="34" charset="0"/>
              </a:rPr>
              <a:t>2019 NMA Chairman of the Board</a:t>
            </a:r>
          </a:p>
        </p:txBody>
      </p:sp>
      <p:sp>
        <p:nvSpPr>
          <p:cNvPr id="17413" name="Rectangle 5"/>
          <p:cNvSpPr>
            <a:spLocks noChangeArrowheads="1"/>
          </p:cNvSpPr>
          <p:nvPr/>
        </p:nvSpPr>
        <p:spPr bwMode="auto">
          <a:xfrm>
            <a:off x="0" y="12573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800" b="1" dirty="0">
                <a:solidFill>
                  <a:srgbClr val="0070C0"/>
                </a:solidFill>
                <a:latin typeface="Trebuchet MS" panose="020B0603020202020204" pitchFamily="34" charset="0"/>
              </a:rPr>
              <a:t>Today’s CLT Facilitator:</a:t>
            </a:r>
          </a:p>
        </p:txBody>
      </p:sp>
      <p:pic>
        <p:nvPicPr>
          <p:cNvPr id="6" name="Picture 5">
            <a:extLst>
              <a:ext uri="{FF2B5EF4-FFF2-40B4-BE49-F238E27FC236}">
                <a16:creationId xmlns:a16="http://schemas.microsoft.com/office/drawing/2014/main" id="{B8278169-396A-4049-A0C0-238A2A159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038" y="2152120"/>
            <a:ext cx="1779924" cy="2343680"/>
          </a:xfrm>
          <a:prstGeom prst="rect">
            <a:avLst/>
          </a:prstGeom>
          <a:effectLst>
            <a:softEdge rad="88900"/>
          </a:effectLst>
        </p:spPr>
      </p:pic>
      <p:pic>
        <p:nvPicPr>
          <p:cNvPr id="8" name="Picture 7">
            <a:extLst>
              <a:ext uri="{FF2B5EF4-FFF2-40B4-BE49-F238E27FC236}">
                <a16:creationId xmlns:a16="http://schemas.microsoft.com/office/drawing/2014/main" id="{36B77A48-EA4B-4E98-A257-86E81630B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038" y="2257160"/>
            <a:ext cx="1779924" cy="2343680"/>
          </a:xfrm>
          <a:prstGeom prst="rect">
            <a:avLst/>
          </a:prstGeom>
          <a:effectLst>
            <a:softEdge rad="88900"/>
          </a:effectLst>
        </p:spPr>
      </p:pic>
    </p:spTree>
    <p:extLst>
      <p:ext uri="{BB962C8B-B14F-4D97-AF65-F5344CB8AC3E}">
        <p14:creationId xmlns:p14="http://schemas.microsoft.com/office/powerpoint/2010/main" val="175785361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body" idx="4294967295"/>
          </p:nvPr>
        </p:nvSpPr>
        <p:spPr bwMode="auto">
          <a:xfrm>
            <a:off x="1524000" y="5029200"/>
            <a:ext cx="5715000" cy="1196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1" hangingPunct="1">
              <a:buFontTx/>
              <a:buNone/>
            </a:pPr>
            <a:r>
              <a:rPr lang="en-US" altLang="en-US" dirty="0">
                <a:solidFill>
                  <a:schemeClr val="tx1"/>
                </a:solidFill>
                <a:latin typeface="Trebuchet MS" panose="020B0603020202020204" pitchFamily="34" charset="0"/>
              </a:rPr>
              <a:t>   What is involved in “staging” a meeting?</a:t>
            </a:r>
          </a:p>
        </p:txBody>
      </p:sp>
      <p:pic>
        <p:nvPicPr>
          <p:cNvPr id="45060" name="Picture 12" descr="http://www.csmonitor.com/var/ezflow_site/storage/images/media/images/0212-vancouver-olympics-opening-ceremonies.jpg/7389624-1-eng-US/0212-vancouver-olympics-opening-ceremonies.jpg_full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49400"/>
            <a:ext cx="4419600" cy="294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Staging the Meeting</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8" descr="http://static.asiawebdirect.com/m/phuket/hotels/phuket-com/dusitlaguna/meetings/hotelBanner/meetings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788160"/>
            <a:ext cx="3886200" cy="2072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6"/>
          <p:cNvSpPr>
            <a:spLocks noGrp="1" noChangeArrowheads="1"/>
          </p:cNvSpPr>
          <p:nvPr>
            <p:ph type="body" idx="4294967295"/>
          </p:nvPr>
        </p:nvSpPr>
        <p:spPr bwMode="auto">
          <a:xfrm>
            <a:off x="5486400" y="1687513"/>
            <a:ext cx="2895600"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a:spcBef>
                <a:spcPts val="0"/>
              </a:spcBef>
              <a:spcAft>
                <a:spcPts val="600"/>
              </a:spcAft>
              <a:buClr>
                <a:schemeClr val="accent2"/>
              </a:buClr>
              <a:buSzPct val="100000"/>
              <a:buFont typeface="Wingdings" panose="05000000000000000000" pitchFamily="2" charset="2"/>
              <a:buChar char="v"/>
            </a:pPr>
            <a:r>
              <a:rPr lang="en-US" altLang="en-US" sz="2800" dirty="0">
                <a:latin typeface="Trebuchet MS" panose="020B0603020202020204" pitchFamily="34" charset="0"/>
              </a:rPr>
              <a:t>Location</a:t>
            </a:r>
          </a:p>
          <a:p>
            <a:pPr marL="914400" lvl="2" indent="-457200">
              <a:spcBef>
                <a:spcPts val="0"/>
              </a:spcBef>
              <a:spcAft>
                <a:spcPts val="600"/>
              </a:spcAft>
              <a:buFont typeface="Arial" panose="020B0604020202020204" pitchFamily="34" charset="0"/>
              <a:buChar char="•"/>
            </a:pPr>
            <a:r>
              <a:rPr lang="en-US" altLang="en-US" sz="2000" dirty="0">
                <a:latin typeface="Trebuchet MS" panose="020B0603020202020204" pitchFamily="34" charset="0"/>
              </a:rPr>
              <a:t>Permanent</a:t>
            </a:r>
          </a:p>
          <a:p>
            <a:pPr marL="914400" lvl="2" indent="-457200">
              <a:spcBef>
                <a:spcPts val="0"/>
              </a:spcBef>
              <a:spcAft>
                <a:spcPts val="600"/>
              </a:spcAft>
              <a:buFont typeface="Arial" panose="020B0604020202020204" pitchFamily="34" charset="0"/>
              <a:buChar char="•"/>
            </a:pPr>
            <a:r>
              <a:rPr lang="en-US" altLang="en-US" sz="2000" dirty="0">
                <a:latin typeface="Trebuchet MS" panose="020B0603020202020204" pitchFamily="34" charset="0"/>
              </a:rPr>
              <a:t>Varying</a:t>
            </a:r>
          </a:p>
          <a:p>
            <a:pPr marL="457200" indent="-457200">
              <a:spcBef>
                <a:spcPts val="0"/>
              </a:spcBef>
              <a:spcAft>
                <a:spcPts val="600"/>
              </a:spcAft>
              <a:buClr>
                <a:schemeClr val="accent2"/>
              </a:buClr>
              <a:buSzPct val="100000"/>
              <a:buFont typeface="Wingdings" panose="05000000000000000000" pitchFamily="2" charset="2"/>
              <a:buChar char="v"/>
            </a:pPr>
            <a:r>
              <a:rPr lang="en-US" altLang="en-US" sz="2800" dirty="0">
                <a:latin typeface="Trebuchet MS" panose="020B0603020202020204" pitchFamily="34" charset="0"/>
              </a:rPr>
              <a:t>Food Service</a:t>
            </a:r>
          </a:p>
          <a:p>
            <a:pPr marL="914400" lvl="2" indent="-457200">
              <a:spcBef>
                <a:spcPts val="0"/>
              </a:spcBef>
              <a:spcAft>
                <a:spcPts val="600"/>
              </a:spcAft>
              <a:buFont typeface="Arial" panose="020B0604020202020204" pitchFamily="34" charset="0"/>
              <a:buChar char="•"/>
            </a:pPr>
            <a:r>
              <a:rPr lang="en-US" altLang="en-US" sz="2000" dirty="0">
                <a:latin typeface="Trebuchet MS" panose="020B0603020202020204" pitchFamily="34" charset="0"/>
              </a:rPr>
              <a:t>Type</a:t>
            </a:r>
          </a:p>
          <a:p>
            <a:pPr marL="914400" lvl="2" indent="-457200">
              <a:spcBef>
                <a:spcPts val="0"/>
              </a:spcBef>
              <a:spcAft>
                <a:spcPts val="600"/>
              </a:spcAft>
              <a:buFont typeface="Arial" panose="020B0604020202020204" pitchFamily="34" charset="0"/>
              <a:buChar char="•"/>
            </a:pPr>
            <a:r>
              <a:rPr lang="en-US" altLang="en-US" sz="2000" dirty="0">
                <a:latin typeface="Trebuchet MS" panose="020B0603020202020204" pitchFamily="34" charset="0"/>
              </a:rPr>
              <a:t>Menu</a:t>
            </a:r>
          </a:p>
          <a:p>
            <a:pPr marL="914400" lvl="2" indent="-457200">
              <a:spcBef>
                <a:spcPts val="0"/>
              </a:spcBef>
              <a:spcAft>
                <a:spcPts val="600"/>
              </a:spcAft>
              <a:buFont typeface="Arial" panose="020B0604020202020204" pitchFamily="34" charset="0"/>
              <a:buChar char="•"/>
            </a:pPr>
            <a:r>
              <a:rPr lang="en-US" altLang="en-US" sz="2000" dirty="0">
                <a:latin typeface="Trebuchet MS" panose="020B0603020202020204" pitchFamily="34" charset="0"/>
              </a:rPr>
              <a:t>Non-Dinner</a:t>
            </a:r>
          </a:p>
        </p:txBody>
      </p:sp>
      <p:pic>
        <p:nvPicPr>
          <p:cNvPr id="47108" name="Picture 7" descr="http://www.hot-screensaver.com/wp-myimages/buffet-f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219" y="4811713"/>
            <a:ext cx="1985962" cy="1333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7109" name="TextBox 6"/>
          <p:cNvSpPr txBox="1">
            <a:spLocks noChangeArrowheads="1"/>
          </p:cNvSpPr>
          <p:nvPr/>
        </p:nvSpPr>
        <p:spPr bwMode="auto">
          <a:xfrm>
            <a:off x="1524001" y="3886200"/>
            <a:ext cx="31242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eaLnBrk="1" hangingPunct="1">
              <a:spcBef>
                <a:spcPts val="0"/>
              </a:spcBef>
              <a:spcAft>
                <a:spcPts val="0"/>
              </a:spcAft>
              <a:buClr>
                <a:srgbClr val="C00000"/>
              </a:buClr>
              <a:buSzPct val="100000"/>
              <a:buFont typeface="Wingdings" panose="05000000000000000000" pitchFamily="2" charset="2"/>
              <a:buChar char="v"/>
            </a:pPr>
            <a:r>
              <a:rPr lang="en-US" altLang="en-US" sz="2800" dirty="0">
                <a:latin typeface="Trebuchet MS" panose="020B0603020202020204" pitchFamily="34" charset="0"/>
              </a:rPr>
              <a:t>Financial </a:t>
            </a:r>
          </a:p>
          <a:p>
            <a:pPr marL="396875" lvl="1" indent="0" eaLnBrk="1" hangingPunct="1">
              <a:lnSpc>
                <a:spcPct val="125000"/>
              </a:lnSpc>
              <a:spcBef>
                <a:spcPts val="0"/>
              </a:spcBef>
              <a:spcAft>
                <a:spcPts val="0"/>
              </a:spcAft>
              <a:buClr>
                <a:srgbClr val="C00000"/>
              </a:buClr>
              <a:buSzPct val="100000"/>
            </a:pPr>
            <a:r>
              <a:rPr lang="en-US" altLang="en-US" sz="2800" dirty="0">
                <a:latin typeface="Trebuchet MS" panose="020B0603020202020204" pitchFamily="34" charset="0"/>
              </a:rPr>
              <a:t>Arrangements</a:t>
            </a:r>
          </a:p>
          <a:p>
            <a:pPr marL="457200" indent="-457200" eaLnBrk="1" hangingPunct="1">
              <a:lnSpc>
                <a:spcPct val="125000"/>
              </a:lnSpc>
              <a:spcBef>
                <a:spcPts val="0"/>
              </a:spcBef>
              <a:spcAft>
                <a:spcPts val="0"/>
              </a:spcAft>
              <a:buClr>
                <a:srgbClr val="C00000"/>
              </a:buClr>
              <a:buSzPct val="100000"/>
              <a:buFont typeface="Wingdings" panose="05000000000000000000" pitchFamily="2" charset="2"/>
              <a:buChar char="v"/>
            </a:pPr>
            <a:r>
              <a:rPr lang="en-US" altLang="en-US" sz="2800" dirty="0">
                <a:latin typeface="Trebuchet MS" panose="020B0603020202020204" pitchFamily="34" charset="0"/>
              </a:rPr>
              <a:t>Physical Set-up</a:t>
            </a:r>
          </a:p>
          <a:p>
            <a:pPr marL="457200" indent="-457200" eaLnBrk="1" hangingPunct="1">
              <a:lnSpc>
                <a:spcPct val="125000"/>
              </a:lnSpc>
              <a:spcBef>
                <a:spcPts val="0"/>
              </a:spcBef>
              <a:spcAft>
                <a:spcPts val="0"/>
              </a:spcAft>
              <a:buClr>
                <a:srgbClr val="C00000"/>
              </a:buClr>
              <a:buSzPct val="100000"/>
              <a:buFont typeface="Wingdings" panose="05000000000000000000" pitchFamily="2" charset="2"/>
              <a:buChar char="v"/>
            </a:pPr>
            <a:r>
              <a:rPr lang="en-US" altLang="en-US" sz="2800" dirty="0">
                <a:latin typeface="Trebuchet MS" panose="020B0603020202020204" pitchFamily="34" charset="0"/>
              </a:rPr>
              <a:t>Audio-Visual</a:t>
            </a:r>
          </a:p>
        </p:txBody>
      </p:sp>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9"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Staging the Meeting</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body" idx="4294967295"/>
          </p:nvPr>
        </p:nvSpPr>
        <p:spPr bwMode="auto">
          <a:xfrm>
            <a:off x="0" y="1524000"/>
            <a:ext cx="64008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lnSpc>
                <a:spcPct val="85000"/>
              </a:lnSpc>
              <a:spcBef>
                <a:spcPct val="0"/>
              </a:spcBef>
              <a:buClr>
                <a:srgbClr val="FF0066"/>
              </a:buClr>
              <a:buFontTx/>
              <a:buNone/>
            </a:pPr>
            <a:r>
              <a:rPr lang="en-US" altLang="en-US" sz="2800" dirty="0">
                <a:solidFill>
                  <a:schemeClr val="tx1"/>
                </a:solidFill>
                <a:latin typeface="Trebuchet MS" panose="020B0603020202020204" pitchFamily="34" charset="0"/>
              </a:rPr>
              <a:t>Meeting Hints:</a:t>
            </a:r>
          </a:p>
          <a:p>
            <a:pPr eaLnBrk="1" hangingPunct="1">
              <a:lnSpc>
                <a:spcPct val="85000"/>
              </a:lnSpc>
              <a:spcBef>
                <a:spcPct val="0"/>
              </a:spcBef>
              <a:buClr>
                <a:srgbClr val="FF0066"/>
              </a:buClr>
            </a:pPr>
            <a:endParaRPr lang="en-US" altLang="en-US" sz="1400" dirty="0">
              <a:solidFill>
                <a:schemeClr val="tx1"/>
              </a:solidFill>
              <a:latin typeface="Trebuchet MS" panose="020B0603020202020204" pitchFamily="34" charset="0"/>
            </a:endParaRPr>
          </a:p>
          <a:p>
            <a:pPr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Get there early and set up in time to greet</a:t>
            </a:r>
          </a:p>
          <a:p>
            <a:pPr>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latin typeface="Trebuchet MS" panose="020B0603020202020204" pitchFamily="34" charset="0"/>
              </a:rPr>
              <a:t>Check a/c, A/V, light controls, and be able to adjust background music easily</a:t>
            </a:r>
          </a:p>
          <a:p>
            <a:pPr>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latin typeface="Trebuchet MS" panose="020B0603020202020204" pitchFamily="34" charset="0"/>
              </a:rPr>
              <a:t>Arrange to have servers depart before your speaker begins</a:t>
            </a:r>
            <a:endParaRPr lang="en-US" altLang="en-US" sz="2400" dirty="0"/>
          </a:p>
          <a:p>
            <a:pPr eaLnBrk="1" hangingPunct="1">
              <a:lnSpc>
                <a:spcPct val="85000"/>
              </a:lnSpc>
              <a:spcBef>
                <a:spcPct val="0"/>
              </a:spcBef>
              <a:buClr>
                <a:srgbClr val="C00000"/>
              </a:buClr>
              <a:buSzPct val="100000"/>
              <a:buFont typeface="Wingdings" panose="05000000000000000000" pitchFamily="2" charset="2"/>
              <a:buChar char="v"/>
            </a:pPr>
            <a:endParaRPr lang="en-US" altLang="en-US" sz="2400" dirty="0">
              <a:solidFill>
                <a:schemeClr val="tx1"/>
              </a:solidFill>
              <a:latin typeface="Trebuchet MS" panose="020B0603020202020204" pitchFamily="34" charset="0"/>
            </a:endParaRPr>
          </a:p>
          <a:p>
            <a:pPr eaLnBrk="1" hangingPunct="1">
              <a:lnSpc>
                <a:spcPct val="85000"/>
              </a:lnSpc>
              <a:spcBef>
                <a:spcPct val="0"/>
              </a:spcBef>
              <a:buClr>
                <a:srgbClr val="FF0066"/>
              </a:buClr>
            </a:pPr>
            <a:endParaRPr lang="en-US" altLang="en-US" sz="2400" dirty="0">
              <a:solidFill>
                <a:schemeClr val="tx1"/>
              </a:solidFill>
              <a:latin typeface="Trebuchet MS" panose="020B0603020202020204" pitchFamily="34" charset="0"/>
            </a:endParaRPr>
          </a:p>
          <a:p>
            <a:pPr eaLnBrk="1" hangingPunct="1">
              <a:lnSpc>
                <a:spcPct val="85000"/>
              </a:lnSpc>
              <a:spcBef>
                <a:spcPct val="0"/>
              </a:spcBef>
              <a:buClr>
                <a:srgbClr val="FF0066"/>
              </a:buClr>
            </a:pPr>
            <a:endParaRPr lang="en-US" altLang="en-US" sz="2400" i="1" dirty="0">
              <a:solidFill>
                <a:schemeClr val="tx1"/>
              </a:solidFill>
              <a:latin typeface="Trebuchet MS" panose="020B0603020202020204" pitchFamily="34" charset="0"/>
            </a:endParaRPr>
          </a:p>
        </p:txBody>
      </p:sp>
      <p:pic>
        <p:nvPicPr>
          <p:cNvPr id="49155" name="Picture 4" descr="http://cache.carlsonhotels.com/chi/images/hotels/PANCANAL/Overview_Meetings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267200"/>
            <a:ext cx="3048000" cy="203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89187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Staging the Meeting</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body" idx="4294967295"/>
          </p:nvPr>
        </p:nvSpPr>
        <p:spPr bwMode="auto">
          <a:xfrm>
            <a:off x="381000" y="1752600"/>
            <a:ext cx="4114800" cy="365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spcBef>
                <a:spcPct val="0"/>
              </a:spcBef>
              <a:spcAft>
                <a:spcPts val="600"/>
              </a:spcAft>
              <a:buClr>
                <a:srgbClr val="C00000"/>
              </a:buClr>
              <a:buSzPct val="100000"/>
              <a:buFont typeface="Wingdings" panose="05000000000000000000" pitchFamily="2" charset="2"/>
              <a:buChar char="v"/>
            </a:pPr>
            <a:r>
              <a:rPr lang="en-US" altLang="en-US" sz="2400" i="1" dirty="0">
                <a:solidFill>
                  <a:schemeClr val="tx1"/>
                </a:solidFill>
                <a:latin typeface="Trebuchet MS" panose="020B0603020202020204" pitchFamily="34" charset="0"/>
              </a:rPr>
              <a:t>Foster</a:t>
            </a:r>
            <a:r>
              <a:rPr lang="en-US" altLang="en-US" sz="2400" dirty="0">
                <a:solidFill>
                  <a:schemeClr val="tx1"/>
                </a:solidFill>
                <a:latin typeface="Trebuchet MS" panose="020B0603020202020204" pitchFamily="34" charset="0"/>
              </a:rPr>
              <a:t> the “sense of community” and make people feel good about themselves and   one another.  </a:t>
            </a:r>
          </a:p>
          <a:p>
            <a:pPr marL="457200" indent="-457200" eaLnBrk="1" hangingPunct="1">
              <a:spcBef>
                <a:spcPct val="0"/>
              </a:spcBef>
              <a:spcAft>
                <a:spcPts val="600"/>
              </a:spcAft>
              <a:buClr>
                <a:srgbClr val="C00000"/>
              </a:buClr>
              <a:buSzPct val="100000"/>
              <a:buFont typeface="Wingdings" panose="05000000000000000000" pitchFamily="2" charset="2"/>
              <a:buChar char="v"/>
            </a:pPr>
            <a:r>
              <a:rPr lang="en-US" altLang="en-US" sz="2400" i="1" dirty="0">
                <a:solidFill>
                  <a:schemeClr val="tx1"/>
                </a:solidFill>
                <a:latin typeface="Trebuchet MS" panose="020B0603020202020204" pitchFamily="34" charset="0"/>
              </a:rPr>
              <a:t>People</a:t>
            </a:r>
            <a:r>
              <a:rPr lang="en-US" altLang="en-US" sz="2400" dirty="0">
                <a:solidFill>
                  <a:schemeClr val="tx1"/>
                </a:solidFill>
                <a:latin typeface="Trebuchet MS" panose="020B0603020202020204" pitchFamily="34" charset="0"/>
              </a:rPr>
              <a:t> need to </a:t>
            </a:r>
            <a:r>
              <a:rPr lang="en-US" altLang="en-US" sz="2400" u="sng" dirty="0">
                <a:solidFill>
                  <a:schemeClr val="tx1"/>
                </a:solidFill>
                <a:latin typeface="Trebuchet MS" panose="020B0603020202020204" pitchFamily="34" charset="0"/>
              </a:rPr>
              <a:t>participate</a:t>
            </a:r>
            <a:r>
              <a:rPr lang="en-US" altLang="en-US" sz="2400" dirty="0">
                <a:solidFill>
                  <a:schemeClr val="tx1"/>
                </a:solidFill>
                <a:latin typeface="Trebuchet MS" panose="020B0603020202020204" pitchFamily="34" charset="0"/>
              </a:rPr>
              <a:t> in your event, not just observe.</a:t>
            </a:r>
          </a:p>
          <a:p>
            <a:pPr eaLnBrk="1" hangingPunct="1">
              <a:lnSpc>
                <a:spcPct val="90000"/>
              </a:lnSpc>
              <a:spcBef>
                <a:spcPct val="0"/>
              </a:spcBef>
              <a:buClr>
                <a:srgbClr val="FF0066"/>
              </a:buClr>
              <a:buFontTx/>
              <a:buNone/>
            </a:pPr>
            <a:endParaRPr lang="en-US" altLang="en-US" sz="3600" dirty="0">
              <a:solidFill>
                <a:schemeClr val="tx1"/>
              </a:solidFill>
              <a:latin typeface="Trebuchet MS" panose="020B0603020202020204" pitchFamily="34" charset="0"/>
            </a:endParaRPr>
          </a:p>
          <a:p>
            <a:pPr eaLnBrk="1" hangingPunct="1">
              <a:lnSpc>
                <a:spcPct val="90000"/>
              </a:lnSpc>
              <a:spcBef>
                <a:spcPct val="0"/>
              </a:spcBef>
              <a:buClr>
                <a:srgbClr val="FF0066"/>
              </a:buClr>
              <a:buFontTx/>
              <a:buNone/>
            </a:pPr>
            <a:endParaRPr lang="en-US" altLang="en-US" sz="2400" dirty="0">
              <a:solidFill>
                <a:schemeClr val="tx1"/>
              </a:solidFill>
              <a:latin typeface="Trebuchet MS" panose="020B0603020202020204" pitchFamily="34" charset="0"/>
            </a:endParaRPr>
          </a:p>
          <a:p>
            <a:pPr eaLnBrk="1" hangingPunct="1">
              <a:lnSpc>
                <a:spcPct val="90000"/>
              </a:lnSpc>
              <a:spcBef>
                <a:spcPct val="0"/>
              </a:spcBef>
              <a:buClr>
                <a:srgbClr val="FF0066"/>
              </a:buClr>
            </a:pPr>
            <a:endParaRPr lang="en-US" altLang="en-US" sz="2400" dirty="0">
              <a:solidFill>
                <a:schemeClr val="tx1"/>
              </a:solidFill>
              <a:latin typeface="Trebuchet MS" panose="020B0603020202020204" pitchFamily="34" charset="0"/>
            </a:endParaRPr>
          </a:p>
          <a:p>
            <a:pPr eaLnBrk="1" hangingPunct="1">
              <a:lnSpc>
                <a:spcPct val="90000"/>
              </a:lnSpc>
              <a:spcBef>
                <a:spcPct val="0"/>
              </a:spcBef>
              <a:buClr>
                <a:srgbClr val="FF0066"/>
              </a:buClr>
            </a:pPr>
            <a:endParaRPr lang="en-US" altLang="en-US" sz="2400" dirty="0">
              <a:solidFill>
                <a:schemeClr val="tx1"/>
              </a:solidFill>
              <a:latin typeface="Trebuchet MS" panose="020B0603020202020204" pitchFamily="34" charset="0"/>
            </a:endParaRPr>
          </a:p>
        </p:txBody>
      </p:sp>
      <p:grpSp>
        <p:nvGrpSpPr>
          <p:cNvPr id="2" name="Group 1"/>
          <p:cNvGrpSpPr/>
          <p:nvPr/>
        </p:nvGrpSpPr>
        <p:grpSpPr>
          <a:xfrm>
            <a:off x="4381500" y="1831235"/>
            <a:ext cx="4762500" cy="3500330"/>
            <a:chOff x="4381500" y="1986070"/>
            <a:chExt cx="4762500" cy="3500330"/>
          </a:xfrm>
        </p:grpSpPr>
        <p:pic>
          <p:nvPicPr>
            <p:cNvPr id="51203" name="Picture 2" descr="http://blogs.voices.com/voxdaily/group-of-people-tal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986070"/>
              <a:ext cx="4762500"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1204" name="TextBox 7"/>
            <p:cNvSpPr txBox="1">
              <a:spLocks noChangeArrowheads="1"/>
            </p:cNvSpPr>
            <p:nvPr/>
          </p:nvSpPr>
          <p:spPr bwMode="auto">
            <a:xfrm>
              <a:off x="4724400" y="4729270"/>
              <a:ext cx="4191000" cy="7571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buClr>
                  <a:srgbClr val="FF0066"/>
                </a:buClr>
              </a:pPr>
              <a:r>
                <a:rPr lang="en-US" altLang="en-US" dirty="0">
                  <a:latin typeface="Trebuchet MS" panose="020B0603020202020204" pitchFamily="34" charset="0"/>
                </a:rPr>
                <a:t>How do you foster that spirit?</a:t>
              </a:r>
            </a:p>
          </p:txBody>
        </p:sp>
      </p:grpSp>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Staging the Meeting</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52" name="Picture 6" descr="The End Art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76600"/>
            <a:ext cx="3352800" cy="335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3250" name="Picture 2" descr="http://www.localwin.com/julie/system/files/lu10/Saying_Goodby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2668588"/>
            <a:ext cx="1947863" cy="2814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http://neilperkin.typepad.com/.a/6a00d8341d4dc653ef010536a7be88970b-5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447800"/>
            <a:ext cx="36195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Staging the Meeting</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675" y="1385888"/>
            <a:ext cx="8461375" cy="5190331"/>
            <a:chOff x="320675" y="1385888"/>
            <a:chExt cx="8461375" cy="5190331"/>
          </a:xfrm>
        </p:grpSpPr>
        <p:pic>
          <p:nvPicPr>
            <p:cNvPr id="55298" name="Picture 13" descr="http://www.personalbrandingblog.com/wp-content/uploads/2010/06/execu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1385888"/>
              <a:ext cx="2903350" cy="3109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5299" name="Picture 17" descr="http://www.newnewsletter.org/gallery/summit05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3162300"/>
              <a:ext cx="3486150" cy="2577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5300" name="Picture 15" descr="http://isuphoto.smugmug.com/Events/Networks-Executive-Dining-Fall/005BSB0622/1087993101_5MhN4-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370544"/>
              <a:ext cx="2838450" cy="2205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1" name="TextBox 9"/>
          <p:cNvSpPr txBox="1">
            <a:spLocks noChangeArrowheads="1"/>
          </p:cNvSpPr>
          <p:nvPr/>
        </p:nvSpPr>
        <p:spPr bwMode="auto">
          <a:xfrm>
            <a:off x="3352800" y="1612900"/>
            <a:ext cx="2438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dirty="0">
                <a:latin typeface="Trebuchet MS" panose="020B0603020202020204" pitchFamily="34" charset="0"/>
              </a:rPr>
              <a:t>What are the Secrets of Success???</a:t>
            </a:r>
          </a:p>
        </p:txBody>
      </p:sp>
      <p:sp>
        <p:nvSpPr>
          <p:cNvPr id="8"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9"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Top Management Night</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9"/>
          <p:cNvSpPr txBox="1">
            <a:spLocks noChangeArrowheads="1"/>
          </p:cNvSpPr>
          <p:nvPr/>
        </p:nvSpPr>
        <p:spPr bwMode="auto">
          <a:xfrm>
            <a:off x="1397976" y="1792445"/>
            <a:ext cx="71364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a:latin typeface="Trebuchet MS" panose="020B0603020202020204" pitchFamily="34" charset="0"/>
              </a:rPr>
              <a:t>What are strategies for getting senior management involved in your events during the rest of the year?</a:t>
            </a:r>
          </a:p>
        </p:txBody>
      </p:sp>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988219"/>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Be Strategic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343400"/>
            <a:ext cx="4038600" cy="2096965"/>
          </a:xfrm>
          <a:prstGeom prst="rect">
            <a:avLst/>
          </a:prstGeom>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 descr="http://appanet.cms-plus.com/files/images/Green%20Meeting%20Logo%20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64000"/>
            <a:ext cx="37226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8"/>
          <p:cNvSpPr txBox="1">
            <a:spLocks noChangeArrowheads="1"/>
          </p:cNvSpPr>
          <p:nvPr/>
        </p:nvSpPr>
        <p:spPr bwMode="auto">
          <a:xfrm>
            <a:off x="914400" y="1676400"/>
            <a:ext cx="731520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Trebuchet MS" panose="020B0603020202020204" pitchFamily="34" charset="0"/>
              </a:rPr>
              <a:t>Event planners increasingly asked to consider environmental impact:</a:t>
            </a:r>
          </a:p>
          <a:p>
            <a:endParaRPr lang="en-US" altLang="en-US" sz="1100" dirty="0">
              <a:latin typeface="Trebuchet MS" panose="020B0603020202020204" pitchFamily="34" charset="0"/>
            </a:endParaRP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Waste management</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Resource and energy use</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Travel and transportation alternatives</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Facilities selection</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Site construction techniques</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Food provision and disposal</a:t>
            </a:r>
          </a:p>
          <a:p>
            <a:pPr marL="914400" lvl="1" indent="-457200">
              <a:spcAft>
                <a:spcPts val="600"/>
              </a:spcAft>
              <a:buClr>
                <a:srgbClr val="C00000"/>
              </a:buClr>
              <a:buFont typeface="Arial" panose="020B0604020202020204" pitchFamily="34" charset="0"/>
              <a:buChar char="•"/>
            </a:pPr>
            <a:r>
              <a:rPr lang="en-US" altLang="en-US" sz="2000" dirty="0">
                <a:latin typeface="Trebuchet MS" panose="020B0603020202020204" pitchFamily="34" charset="0"/>
              </a:rPr>
              <a:t>Heating and air conditioning</a:t>
            </a:r>
          </a:p>
          <a:p>
            <a:endParaRPr lang="en-US" altLang="en-US" sz="2000" dirty="0"/>
          </a:p>
        </p:txBody>
      </p:sp>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95964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Green Meetings</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8"/>
          <p:cNvSpPr txBox="1">
            <a:spLocks noChangeArrowheads="1"/>
          </p:cNvSpPr>
          <p:nvPr/>
        </p:nvSpPr>
        <p:spPr bwMode="auto">
          <a:xfrm>
            <a:off x="1524000" y="1447800"/>
            <a:ext cx="6248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US" altLang="en-US" sz="2000">
              <a:latin typeface="Trebuchet MS" panose="020B0603020202020204" pitchFamily="34" charset="0"/>
            </a:endParaRPr>
          </a:p>
          <a:p>
            <a:pPr marL="457200" lvl="1" indent="-457200">
              <a:spcAft>
                <a:spcPts val="600"/>
              </a:spcAft>
              <a:buClr>
                <a:srgbClr val="C00000"/>
              </a:buClr>
              <a:buFont typeface="Arial" panose="020B0604020202020204" pitchFamily="34" charset="0"/>
              <a:buChar char="•"/>
              <a:defRPr/>
            </a:pPr>
            <a:r>
              <a:rPr lang="en-US" altLang="en-US" sz="2000">
                <a:latin typeface="Trebuchet MS" panose="020B0603020202020204" pitchFamily="34" charset="0"/>
              </a:rPr>
              <a:t>Chapters </a:t>
            </a:r>
            <a:r>
              <a:rPr lang="en-US" altLang="en-US" sz="2000" dirty="0">
                <a:latin typeface="Trebuchet MS" panose="020B0603020202020204" pitchFamily="34" charset="0"/>
              </a:rPr>
              <a:t>recognized for excellence in monthly membership programs</a:t>
            </a:r>
          </a:p>
          <a:p>
            <a:pPr marL="457200" lvl="1" indent="-457200">
              <a:spcAft>
                <a:spcPts val="600"/>
              </a:spcAft>
              <a:buClr>
                <a:srgbClr val="C00000"/>
              </a:buClr>
              <a:buFont typeface="Arial" panose="020B0604020202020204" pitchFamily="34" charset="0"/>
              <a:buChar char="•"/>
              <a:defRPr/>
            </a:pPr>
            <a:r>
              <a:rPr lang="en-US" altLang="en-US" sz="2000" dirty="0">
                <a:latin typeface="Trebuchet MS" panose="020B0603020202020204" pitchFamily="34" charset="0"/>
              </a:rPr>
              <a:t>Within reach of ALL chapters</a:t>
            </a:r>
          </a:p>
          <a:p>
            <a:pPr marL="457200" lvl="1" indent="-457200">
              <a:spcAft>
                <a:spcPts val="600"/>
              </a:spcAft>
              <a:buClr>
                <a:srgbClr val="C00000"/>
              </a:buClr>
              <a:buFont typeface="Arial" panose="020B0604020202020204" pitchFamily="34" charset="0"/>
              <a:buChar char="•"/>
              <a:defRPr/>
            </a:pPr>
            <a:r>
              <a:rPr lang="en-US" altLang="en-US" sz="2000" dirty="0">
                <a:latin typeface="Trebuchet MS" panose="020B0603020202020204" pitchFamily="34" charset="0"/>
              </a:rPr>
              <a:t>Points tracked on CAR1</a:t>
            </a:r>
          </a:p>
          <a:p>
            <a:pPr marL="457200" lvl="1" indent="-457200">
              <a:spcAft>
                <a:spcPts val="600"/>
              </a:spcAft>
              <a:buClr>
                <a:srgbClr val="C00000"/>
              </a:buClr>
              <a:buFont typeface="Arial" panose="020B0604020202020204" pitchFamily="34" charset="0"/>
              <a:buChar char="•"/>
              <a:defRPr/>
            </a:pPr>
            <a:r>
              <a:rPr lang="en-US" altLang="en-US" sz="2000" dirty="0">
                <a:latin typeface="Trebuchet MS" panose="020B0603020202020204" pitchFamily="34" charset="0"/>
              </a:rPr>
              <a:t>“Chapter Outstanding Program Award” – goes to one chapter</a:t>
            </a:r>
          </a:p>
          <a:p>
            <a:pPr marL="342900" indent="-342900">
              <a:spcAft>
                <a:spcPts val="1200"/>
              </a:spcAft>
              <a:buFont typeface="Arial" panose="020B0604020202020204" pitchFamily="34" charset="0"/>
              <a:buChar char="•"/>
              <a:defRPr/>
            </a:pPr>
            <a:endParaRPr lang="en-US" altLang="en-US" sz="2000" dirty="0">
              <a:latin typeface="Trebuchet MS" panose="020B0603020202020204" pitchFamily="34" charset="0"/>
            </a:endParaRPr>
          </a:p>
          <a:p>
            <a:pPr algn="ctr">
              <a:spcAft>
                <a:spcPts val="1200"/>
              </a:spcAft>
              <a:defRPr/>
            </a:pPr>
            <a:r>
              <a:rPr lang="en-US" altLang="en-US" sz="2000" dirty="0">
                <a:latin typeface="Trebuchet MS" panose="020B0603020202020204" pitchFamily="34" charset="0"/>
              </a:rPr>
              <a:t>Entry Form due at NMA June 1</a:t>
            </a:r>
          </a:p>
          <a:p>
            <a:pPr algn="ctr">
              <a:spcAft>
                <a:spcPts val="1200"/>
              </a:spcAft>
              <a:defRPr/>
            </a:pPr>
            <a:r>
              <a:rPr lang="en-US" altLang="en-US" sz="2000" dirty="0">
                <a:latin typeface="Trebuchet MS" panose="020B0603020202020204" pitchFamily="34" charset="0"/>
                <a:hlinkClick r:id="rId3"/>
              </a:rPr>
              <a:t>https://nma1.org</a:t>
            </a:r>
            <a:r>
              <a:rPr lang="en-US" altLang="en-US" sz="2000" dirty="0">
                <a:latin typeface="Trebuchet MS" panose="020B0603020202020204" pitchFamily="34" charset="0"/>
              </a:rPr>
              <a:t> to download form</a:t>
            </a:r>
          </a:p>
          <a:p>
            <a:pPr>
              <a:defRPr/>
            </a:pPr>
            <a:endParaRPr lang="en-US" altLang="en-US" sz="2000" dirty="0"/>
          </a:p>
        </p:txBody>
      </p:sp>
      <p:pic>
        <p:nvPicPr>
          <p:cNvPr id="614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4629150"/>
            <a:ext cx="2132012"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43000" y="95964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a:solidFill>
                  <a:srgbClr val="C00000"/>
                </a:solidFill>
                <a:latin typeface="Trebuchet MS" panose="020B0603020202020204" pitchFamily="34" charset="0"/>
              </a:rPr>
              <a:t>Chapter Programs Award</a:t>
            </a:r>
            <a:endParaRPr lang="en-US" sz="2800" b="0" dirty="0">
              <a:solidFill>
                <a:srgbClr val="C00000"/>
              </a:solidFill>
              <a:latin typeface="Trebuchet MS" panose="020B0603020202020204" pitchFamily="34" charset="0"/>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body" idx="4294967295"/>
          </p:nvPr>
        </p:nvSpPr>
        <p:spPr bwMode="auto">
          <a:xfrm>
            <a:off x="4114800" y="1714288"/>
            <a:ext cx="44958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1" hangingPunct="1">
              <a:buFontTx/>
              <a:buNone/>
            </a:pPr>
            <a:r>
              <a:rPr lang="en-US" altLang="en-US" sz="2800" dirty="0">
                <a:solidFill>
                  <a:schemeClr val="tx1"/>
                </a:solidFill>
                <a:latin typeface="Trebuchet MS" panose="020B0603020202020204" pitchFamily="34" charset="0"/>
              </a:rPr>
              <a:t>When things go badly…and they will.</a:t>
            </a:r>
          </a:p>
        </p:txBody>
      </p:sp>
      <p:pic>
        <p:nvPicPr>
          <p:cNvPr id="63491" name="Picture 14" descr="http://activerain.com/image_store/uploads/2/1/2/9/1/ar122421120119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374" y="3687764"/>
            <a:ext cx="2828925" cy="2262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3492" name="Picture 16" descr="http://www.seraphicpress.com/images/awful%20tru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49" y="1295400"/>
            <a:ext cx="2495550" cy="373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8" name="Title 1"/>
          <p:cNvSpPr txBox="1">
            <a:spLocks/>
          </p:cNvSpPr>
          <p:nvPr/>
        </p:nvSpPr>
        <p:spPr>
          <a:xfrm>
            <a:off x="1130299" y="964285"/>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Oops!!</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idx="4294967295"/>
          </p:nvPr>
        </p:nvSpPr>
        <p:spPr bwMode="auto">
          <a:xfrm>
            <a:off x="914400" y="1752600"/>
            <a:ext cx="7315200" cy="2365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25000"/>
              </a:lnSpc>
              <a:buFontTx/>
              <a:buNone/>
            </a:pPr>
            <a:r>
              <a:rPr lang="en-US" altLang="en-US" sz="2400" dirty="0">
                <a:solidFill>
                  <a:schemeClr val="tx1"/>
                </a:solidFill>
                <a:latin typeface="Trebuchet MS" panose="020B0603020202020204" pitchFamily="34" charset="0"/>
              </a:rPr>
              <a:t>To take “yet another” dull, boring meeting that members feel compelled to attend, and turn it into an exciting, thrilling experience they can’t wait to get to, and don’t want to leave!!!</a:t>
            </a:r>
          </a:p>
        </p:txBody>
      </p:sp>
      <p:pic>
        <p:nvPicPr>
          <p:cNvPr id="102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7975"/>
            <a:ext cx="3719513" cy="2484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99774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The Programs Challenge</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9"/>
          <p:cNvSpPr>
            <a:spLocks noGrp="1" noChangeArrowheads="1"/>
          </p:cNvSpPr>
          <p:nvPr>
            <p:ph type="body" idx="4294967295"/>
          </p:nvPr>
        </p:nvSpPr>
        <p:spPr bwMode="auto">
          <a:xfrm>
            <a:off x="1314450" y="1752600"/>
            <a:ext cx="65151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1" hangingPunct="1">
              <a:buFontTx/>
              <a:buNone/>
            </a:pPr>
            <a:r>
              <a:rPr lang="en-US" altLang="en-US" sz="2800" dirty="0">
                <a:solidFill>
                  <a:schemeClr val="tx1"/>
                </a:solidFill>
                <a:latin typeface="Trebuchet MS" panose="020B0603020202020204" pitchFamily="34" charset="0"/>
              </a:rPr>
              <a:t>How can you measure the effectiveness or success of your meetings?</a:t>
            </a:r>
          </a:p>
        </p:txBody>
      </p:sp>
      <p:pic>
        <p:nvPicPr>
          <p:cNvPr id="65539" name="Picture 12" descr="http://www.uwo.ca/oncology/images/images_st/5017855_evaluation_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3371850"/>
            <a:ext cx="4775200" cy="24193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8382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Evaluation</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Grp="1" noChangeArrowheads="1"/>
          </p:cNvSpPr>
          <p:nvPr>
            <p:ph type="body" idx="4294967295"/>
          </p:nvPr>
        </p:nvSpPr>
        <p:spPr bwMode="auto">
          <a:xfrm>
            <a:off x="2324100" y="1752600"/>
            <a:ext cx="4495800" cy="2590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457200" indent="-457200" eaLnBrk="1" hangingPunct="1">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Program Evaluation</a:t>
            </a:r>
          </a:p>
          <a:p>
            <a:pPr marL="914400" lvl="2" indent="-457200" eaLnBrk="1" hangingPunct="1">
              <a:buClr>
                <a:srgbClr val="C00000"/>
              </a:buClr>
              <a:buFont typeface="Arial" panose="020B0604020202020204" pitchFamily="34" charset="0"/>
              <a:buChar char="•"/>
            </a:pPr>
            <a:r>
              <a:rPr lang="en-US" altLang="en-US" sz="1600" dirty="0">
                <a:solidFill>
                  <a:schemeClr val="tx1"/>
                </a:solidFill>
                <a:latin typeface="Trebuchet MS" panose="020B0603020202020204" pitchFamily="34" charset="0"/>
              </a:rPr>
              <a:t>Questionnaires</a:t>
            </a:r>
          </a:p>
          <a:p>
            <a:pPr marL="914400" lvl="2" indent="-457200" eaLnBrk="1" hangingPunct="1">
              <a:buClr>
                <a:srgbClr val="C00000"/>
              </a:buClr>
              <a:buFont typeface="Arial" panose="020B0604020202020204" pitchFamily="34" charset="0"/>
              <a:buChar char="•"/>
            </a:pPr>
            <a:r>
              <a:rPr lang="en-US" altLang="en-US" sz="1600" dirty="0">
                <a:solidFill>
                  <a:schemeClr val="tx1"/>
                </a:solidFill>
                <a:latin typeface="Trebuchet MS" panose="020B0603020202020204" pitchFamily="34" charset="0"/>
              </a:rPr>
              <a:t>Interviews</a:t>
            </a:r>
          </a:p>
          <a:p>
            <a:pPr marL="914400" lvl="2" indent="-457200" eaLnBrk="1" hangingPunct="1">
              <a:buClr>
                <a:srgbClr val="C00000"/>
              </a:buClr>
              <a:buFont typeface="Arial" panose="020B0604020202020204" pitchFamily="34" charset="0"/>
              <a:buChar char="•"/>
            </a:pPr>
            <a:r>
              <a:rPr lang="en-US" altLang="en-US" sz="1600" dirty="0">
                <a:solidFill>
                  <a:schemeClr val="tx1"/>
                </a:solidFill>
                <a:latin typeface="Trebuchet MS" panose="020B0603020202020204" pitchFamily="34" charset="0"/>
              </a:rPr>
              <a:t>Other</a:t>
            </a:r>
          </a:p>
          <a:p>
            <a:pPr marL="457200" indent="-457200">
              <a:buClr>
                <a:srgbClr val="C00000"/>
              </a:buClr>
              <a:buSzPct val="100000"/>
              <a:buFont typeface="Wingdings" panose="05000000000000000000" pitchFamily="2" charset="2"/>
              <a:buChar char="v"/>
            </a:pPr>
            <a:r>
              <a:rPr lang="en-US" altLang="en-US" sz="2400" dirty="0">
                <a:latin typeface="Trebuchet MS" panose="020B0603020202020204" pitchFamily="34" charset="0"/>
              </a:rPr>
              <a:t>Solicit Suggestions for future meetings</a:t>
            </a:r>
          </a:p>
        </p:txBody>
      </p:sp>
      <p:sp>
        <p:nvSpPr>
          <p:cNvPr id="4" name="TextBox 3"/>
          <p:cNvSpPr txBox="1"/>
          <p:nvPr/>
        </p:nvSpPr>
        <p:spPr>
          <a:xfrm>
            <a:off x="1181100" y="3962400"/>
            <a:ext cx="6781800" cy="1139825"/>
          </a:xfrm>
          <a:prstGeom prst="rect">
            <a:avLst/>
          </a:prstGeom>
          <a:noFill/>
        </p:spPr>
        <p:txBody>
          <a:bodyPr>
            <a:spAutoFit/>
          </a:bodyPr>
          <a:lstStyle/>
          <a:p>
            <a:pPr marL="234950" indent="-234950" algn="ctr" eaLnBrk="1" hangingPunct="1">
              <a:buClr>
                <a:srgbClr val="FF0066"/>
              </a:buClr>
              <a:defRPr/>
            </a:pPr>
            <a:r>
              <a:rPr lang="en-US" sz="2800" dirty="0">
                <a:latin typeface="Trebuchet MS" pitchFamily="34" charset="0"/>
              </a:rPr>
              <a:t>Your Best Barometer:  </a:t>
            </a:r>
            <a:endParaRPr lang="en-US" sz="3600" dirty="0">
              <a:latin typeface="Trebuchet MS" pitchFamily="34" charset="0"/>
            </a:endParaRPr>
          </a:p>
          <a:p>
            <a:pPr marL="574675" lvl="1" indent="-225425" algn="ctr" eaLnBrk="1" hangingPunct="1">
              <a:defRPr/>
            </a:pPr>
            <a:r>
              <a:rPr lang="en-US" sz="4000" dirty="0">
                <a:solidFill>
                  <a:srgbClr val="000099"/>
                </a:solidFill>
                <a:effectLst>
                  <a:outerShdw blurRad="38100" dist="38100" dir="2700000" algn="tl">
                    <a:srgbClr val="C0C0C0"/>
                  </a:outerShdw>
                </a:effectLst>
                <a:latin typeface="Trebuchet MS" pitchFamily="34" charset="0"/>
              </a:rPr>
              <a:t>ATTENDANCE and Smiles!</a:t>
            </a:r>
          </a:p>
        </p:txBody>
      </p:sp>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34208" y="923925"/>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Evaluation – How did you do??</a:t>
            </a: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8"/>
          <p:cNvSpPr txBox="1">
            <a:spLocks noChangeArrowheads="1"/>
          </p:cNvSpPr>
          <p:nvPr/>
        </p:nvSpPr>
        <p:spPr bwMode="auto">
          <a:xfrm>
            <a:off x="1181100" y="31242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latin typeface="Arial" panose="020B0604020202020204" pitchFamily="34" charset="0"/>
              </a:rPr>
              <a:t>Download guidebooks at:</a:t>
            </a:r>
          </a:p>
          <a:p>
            <a:pPr algn="ctr" eaLnBrk="1" hangingPunct="1"/>
            <a:r>
              <a:rPr lang="en-US" altLang="en-US" sz="3200" b="1" dirty="0">
                <a:latin typeface="Arial" panose="020B0604020202020204" pitchFamily="34" charset="0"/>
              </a:rPr>
              <a:t>https://nma1.org</a:t>
            </a:r>
          </a:p>
        </p:txBody>
      </p:sp>
      <p:sp>
        <p:nvSpPr>
          <p:cNvPr id="3"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4" name="Title 1"/>
          <p:cNvSpPr txBox="1">
            <a:spLocks/>
          </p:cNvSpPr>
          <p:nvPr/>
        </p:nvSpPr>
        <p:spPr>
          <a:xfrm>
            <a:off x="1143000" y="990600"/>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Thank you for joining us!</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body" idx="4294967295"/>
          </p:nvPr>
        </p:nvSpPr>
        <p:spPr bwMode="auto">
          <a:xfrm>
            <a:off x="914400" y="1752600"/>
            <a:ext cx="73152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Try NOT to call it “JUST” a </a:t>
            </a:r>
            <a:r>
              <a:rPr lang="en-US" altLang="en-US" sz="2400" b="1" dirty="0">
                <a:solidFill>
                  <a:schemeClr val="tx1"/>
                </a:solidFill>
                <a:latin typeface="Trebuchet MS" panose="020B0603020202020204" pitchFamily="34" charset="0"/>
              </a:rPr>
              <a:t>meeting</a:t>
            </a:r>
            <a:r>
              <a:rPr lang="en-US" altLang="en-US" sz="2400" dirty="0">
                <a:solidFill>
                  <a:schemeClr val="tx1"/>
                </a:solidFill>
                <a:latin typeface="Trebuchet MS" panose="020B0603020202020204" pitchFamily="34" charset="0"/>
              </a:rPr>
              <a:t>!</a:t>
            </a:r>
          </a:p>
          <a:p>
            <a:pPr marL="457200" indent="-457200">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Leave that term for business meetings</a:t>
            </a:r>
          </a:p>
          <a:p>
            <a:pPr marL="457200" indent="-457200">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If you’re having a “program”…then get creative…people go to “meetings” all day long!</a:t>
            </a:r>
          </a:p>
        </p:txBody>
      </p:sp>
      <p:pic>
        <p:nvPicPr>
          <p:cNvPr id="12292" name="Picture 4" descr="http://farm1.static.flickr.com/125/370268513_6c026f08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495800"/>
            <a:ext cx="28829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994447"/>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What’s the first thing to do?</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opywriter.typepad.com/.a/6a00d8341d100453ef0112796f0dce28a4-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3434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Grp="1" noChangeArrowheads="1"/>
          </p:cNvSpPr>
          <p:nvPr>
            <p:ph type="body" idx="4294967295"/>
          </p:nvPr>
        </p:nvSpPr>
        <p:spPr bwMode="auto">
          <a:xfrm>
            <a:off x="914400" y="1676400"/>
            <a:ext cx="73152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lnSpc>
                <a:spcPct val="125000"/>
              </a:lnSpc>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Call it a special program or “event” if you can.</a:t>
            </a:r>
          </a:p>
          <a:p>
            <a:pPr marL="457200" indent="-457200" eaLnBrk="1" hangingPunct="1">
              <a:lnSpc>
                <a:spcPct val="125000"/>
              </a:lnSpc>
              <a:buClr>
                <a:srgbClr val="C00000"/>
              </a:buClr>
              <a:buSzPct val="100000"/>
              <a:buFont typeface="Wingdings" panose="05000000000000000000" pitchFamily="2" charset="2"/>
              <a:buChar char="v"/>
            </a:pPr>
            <a:endParaRPr lang="en-US" altLang="en-US" sz="1200" dirty="0">
              <a:solidFill>
                <a:schemeClr val="tx1"/>
              </a:solidFill>
              <a:latin typeface="Trebuchet MS" panose="020B0603020202020204" pitchFamily="34" charset="0"/>
            </a:endParaRPr>
          </a:p>
          <a:p>
            <a:pPr marL="457200" indent="-457200" eaLnBrk="1" hangingPunct="1">
              <a:lnSpc>
                <a:spcPct val="125000"/>
              </a:lnSpc>
              <a:buClr>
                <a:srgbClr val="C00000"/>
              </a:buClr>
              <a:buSzPct val="100000"/>
              <a:buFont typeface="Wingdings" panose="05000000000000000000" pitchFamily="2" charset="2"/>
              <a:buChar char="v"/>
            </a:pPr>
            <a:r>
              <a:rPr lang="en-US" altLang="en-US" sz="2400" u="sng" dirty="0">
                <a:solidFill>
                  <a:schemeClr val="tx1"/>
                </a:solidFill>
                <a:latin typeface="Trebuchet MS" panose="020B0603020202020204" pitchFamily="34" charset="0"/>
              </a:rPr>
              <a:t>Market</a:t>
            </a:r>
            <a:r>
              <a:rPr lang="en-US" altLang="en-US" sz="2400" dirty="0">
                <a:solidFill>
                  <a:schemeClr val="tx1"/>
                </a:solidFill>
                <a:latin typeface="Trebuchet MS" panose="020B0603020202020204" pitchFamily="34" charset="0"/>
              </a:rPr>
              <a:t> the daylights out of it…DON’T just announce it…MARKET it.  You’re selling a product – you have to GENERATE interest!</a:t>
            </a:r>
          </a:p>
        </p:txBody>
      </p:sp>
      <p:pic>
        <p:nvPicPr>
          <p:cNvPr id="14341" name="Picture 4" descr="http://www.wsinetpower.com/Portals/0/internet_marketing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954088"/>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Spice it up!!</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body" idx="4294967295"/>
          </p:nvPr>
        </p:nvSpPr>
        <p:spPr bwMode="auto">
          <a:xfrm>
            <a:off x="914400" y="1676400"/>
            <a:ext cx="73152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125000"/>
              </a:lnSpc>
              <a:spcBef>
                <a:spcPts val="0"/>
              </a:spcBef>
              <a:spcAft>
                <a:spcPts val="600"/>
              </a:spcAft>
              <a:buClr>
                <a:srgbClr val="C00000"/>
              </a:buClr>
              <a:buSzPct val="96000"/>
              <a:buNone/>
            </a:pPr>
            <a:r>
              <a:rPr lang="en-US" altLang="en-US" sz="2400" dirty="0">
                <a:solidFill>
                  <a:schemeClr val="tx1"/>
                </a:solidFill>
                <a:latin typeface="Trebuchet MS" panose="020B0603020202020204" pitchFamily="34" charset="0"/>
              </a:rPr>
              <a:t>Think about the “best” meeting your chapter has had in recent months…</a:t>
            </a:r>
          </a:p>
          <a:p>
            <a:pPr marL="950976" lvl="2" indent="-457200">
              <a:lnSpc>
                <a:spcPct val="125000"/>
              </a:lnSpc>
              <a:spcBef>
                <a:spcPts val="0"/>
              </a:spcBef>
              <a:spcAft>
                <a:spcPts val="600"/>
              </a:spcAft>
              <a:buClr>
                <a:srgbClr val="C00000"/>
              </a:buClr>
              <a:buSzPct val="96000"/>
              <a:buFont typeface="Wingdings" panose="05000000000000000000" pitchFamily="2" charset="2"/>
              <a:buChar char="v"/>
            </a:pPr>
            <a:r>
              <a:rPr lang="en-US" altLang="en-US" sz="2400" dirty="0">
                <a:solidFill>
                  <a:schemeClr val="tx1"/>
                </a:solidFill>
                <a:latin typeface="Trebuchet MS" panose="020B0603020202020204" pitchFamily="34" charset="0"/>
              </a:rPr>
              <a:t>WHY did you remember it?</a:t>
            </a:r>
          </a:p>
          <a:p>
            <a:pPr marL="950976" lvl="2" indent="-457200">
              <a:lnSpc>
                <a:spcPct val="125000"/>
              </a:lnSpc>
              <a:spcBef>
                <a:spcPts val="0"/>
              </a:spcBef>
              <a:spcAft>
                <a:spcPts val="600"/>
              </a:spcAft>
              <a:buClr>
                <a:srgbClr val="C00000"/>
              </a:buClr>
              <a:buSzPct val="96000"/>
              <a:buFont typeface="Wingdings" panose="05000000000000000000" pitchFamily="2" charset="2"/>
              <a:buChar char="v"/>
            </a:pPr>
            <a:r>
              <a:rPr lang="en-US" altLang="en-US" sz="2400" dirty="0">
                <a:solidFill>
                  <a:schemeClr val="tx1"/>
                </a:solidFill>
                <a:latin typeface="Trebuchet MS" panose="020B0603020202020204" pitchFamily="34" charset="0"/>
              </a:rPr>
              <a:t>WHAT made it SPECIAL?</a:t>
            </a:r>
          </a:p>
          <a:p>
            <a:pPr marL="0" indent="0" eaLnBrk="1" hangingPunct="1">
              <a:lnSpc>
                <a:spcPct val="125000"/>
              </a:lnSpc>
              <a:spcBef>
                <a:spcPts val="0"/>
              </a:spcBef>
              <a:spcAft>
                <a:spcPts val="600"/>
              </a:spcAft>
              <a:buClr>
                <a:srgbClr val="C00000"/>
              </a:buClr>
              <a:buSzPct val="96000"/>
              <a:buNone/>
            </a:pPr>
            <a:br>
              <a:rPr lang="en-US" altLang="en-US" sz="2400" dirty="0">
                <a:solidFill>
                  <a:schemeClr val="tx1"/>
                </a:solidFill>
                <a:latin typeface="Trebuchet MS" panose="020B0603020202020204" pitchFamily="34" charset="0"/>
              </a:rPr>
            </a:br>
            <a:endParaRPr lang="en-US" altLang="en-US" sz="2800" dirty="0">
              <a:solidFill>
                <a:schemeClr val="tx1"/>
              </a:solidFill>
              <a:latin typeface="Trebuchet MS" panose="020B0603020202020204" pitchFamily="34" charset="0"/>
            </a:endParaRPr>
          </a:p>
        </p:txBody>
      </p:sp>
      <p:pic>
        <p:nvPicPr>
          <p:cNvPr id="16388" name="Picture 4" descr="C:\Users\Sue\AppData\Local\Microsoft\Windows\Temporary Internet Files\Content.IE5\V2LM1A5X\MC900383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597548"/>
            <a:ext cx="1447800" cy="226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956347"/>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Let’s talk!</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idx="4294967295"/>
          </p:nvPr>
        </p:nvSpPr>
        <p:spPr bwMode="auto">
          <a:xfrm>
            <a:off x="990600" y="1752600"/>
            <a:ext cx="62484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lnSpc>
                <a:spcPct val="125000"/>
              </a:lnSpc>
            </a:pPr>
            <a:r>
              <a:rPr lang="en-US" altLang="en-US" sz="2400" dirty="0">
                <a:solidFill>
                  <a:schemeClr val="tx1"/>
                </a:solidFill>
                <a:latin typeface="Trebuchet MS" panose="020B0603020202020204" pitchFamily="34" charset="0"/>
              </a:rPr>
              <a:t>People working long hours</a:t>
            </a:r>
          </a:p>
          <a:p>
            <a:pPr marL="457200" indent="-457200" eaLnBrk="1" hangingPunct="1">
              <a:lnSpc>
                <a:spcPct val="125000"/>
              </a:lnSpc>
            </a:pPr>
            <a:r>
              <a:rPr lang="en-US" altLang="en-US" sz="2400" dirty="0">
                <a:solidFill>
                  <a:schemeClr val="tx1"/>
                </a:solidFill>
                <a:latin typeface="Trebuchet MS" panose="020B0603020202020204" pitchFamily="34" charset="0"/>
              </a:rPr>
              <a:t>Long commutes</a:t>
            </a:r>
          </a:p>
          <a:p>
            <a:pPr marL="457200" indent="-457200" eaLnBrk="1" hangingPunct="1">
              <a:lnSpc>
                <a:spcPct val="125000"/>
              </a:lnSpc>
            </a:pPr>
            <a:r>
              <a:rPr lang="en-US" altLang="en-US" sz="2400" dirty="0">
                <a:solidFill>
                  <a:schemeClr val="tx1"/>
                </a:solidFill>
                <a:latin typeface="Trebuchet MS" panose="020B0603020202020204" pitchFamily="34" charset="0"/>
              </a:rPr>
              <a:t>Childcare/“sandwich generation” issues</a:t>
            </a:r>
          </a:p>
          <a:p>
            <a:pPr marL="457200" indent="-457200" eaLnBrk="1" hangingPunct="1">
              <a:lnSpc>
                <a:spcPct val="125000"/>
              </a:lnSpc>
            </a:pPr>
            <a:r>
              <a:rPr lang="en-US" altLang="en-US" sz="2400" dirty="0">
                <a:solidFill>
                  <a:schemeClr val="tx1"/>
                </a:solidFill>
                <a:latin typeface="Trebuchet MS" panose="020B0603020202020204" pitchFamily="34" charset="0"/>
              </a:rPr>
              <a:t>Other scheduled evening activities</a:t>
            </a:r>
          </a:p>
          <a:p>
            <a:pPr marL="457200" indent="-457200" eaLnBrk="1" hangingPunct="1">
              <a:lnSpc>
                <a:spcPct val="125000"/>
              </a:lnSpc>
            </a:pPr>
            <a:r>
              <a:rPr lang="en-US" altLang="en-US" sz="2400" dirty="0">
                <a:solidFill>
                  <a:schemeClr val="tx1"/>
                </a:solidFill>
                <a:latin typeface="Trebuchet MS" panose="020B0603020202020204" pitchFamily="34" charset="0"/>
              </a:rPr>
              <a:t>Embroiled in work and unable to break free for lunchtime meetings</a:t>
            </a:r>
          </a:p>
          <a:p>
            <a:pPr marL="457200" indent="-457200" eaLnBrk="1" hangingPunct="1">
              <a:lnSpc>
                <a:spcPct val="125000"/>
              </a:lnSpc>
            </a:pPr>
            <a:r>
              <a:rPr lang="en-US" altLang="en-US" sz="2400" dirty="0">
                <a:solidFill>
                  <a:schemeClr val="tx1"/>
                </a:solidFill>
                <a:latin typeface="Trebuchet MS" panose="020B0603020202020204" pitchFamily="34" charset="0"/>
              </a:rPr>
              <a:t>What else can negatively impact your meeting??</a:t>
            </a:r>
            <a:br>
              <a:rPr lang="en-US" altLang="en-US" sz="2400" dirty="0">
                <a:solidFill>
                  <a:schemeClr val="tx1"/>
                </a:solidFill>
                <a:latin typeface="Trebuchet MS" panose="020B0603020202020204" pitchFamily="34" charset="0"/>
              </a:rPr>
            </a:br>
            <a:endParaRPr lang="en-US" altLang="en-US" sz="2400" dirty="0">
              <a:solidFill>
                <a:schemeClr val="tx1"/>
              </a:solidFill>
              <a:latin typeface="Trebuchet MS" panose="020B0603020202020204" pitchFamily="34" charset="0"/>
            </a:endParaRPr>
          </a:p>
        </p:txBody>
      </p:sp>
      <p:pic>
        <p:nvPicPr>
          <p:cNvPr id="18436" name="Picture 7" descr="C:\Users\Sue\AppData\Local\Microsoft\Windows\Temporary Internet Files\Content.IE5\BJLWK8V2\MC9003316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571750"/>
            <a:ext cx="18065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98272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Competition</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body" idx="4294967295"/>
          </p:nvPr>
        </p:nvSpPr>
        <p:spPr bwMode="auto">
          <a:xfrm>
            <a:off x="1638300" y="1594338"/>
            <a:ext cx="73152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Put </a:t>
            </a:r>
            <a:r>
              <a:rPr lang="en-US" altLang="en-US" sz="2400" dirty="0">
                <a:solidFill>
                  <a:schemeClr val="tx1"/>
                </a:solidFill>
                <a:latin typeface="Ravie" panose="04040805050809020602" pitchFamily="82" charset="0"/>
              </a:rPr>
              <a:t>pizazz</a:t>
            </a:r>
            <a:r>
              <a:rPr lang="en-US" altLang="en-US" sz="2400" dirty="0">
                <a:solidFill>
                  <a:schemeClr val="tx1"/>
                </a:solidFill>
                <a:latin typeface="Trebuchet MS" panose="020B0603020202020204" pitchFamily="34" charset="0"/>
              </a:rPr>
              <a:t> in your program and its promotion</a:t>
            </a:r>
          </a:p>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Highlight the topic or the presenter; relevancy</a:t>
            </a:r>
          </a:p>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Convenient time and place</a:t>
            </a:r>
          </a:p>
          <a:p>
            <a:pPr marL="713232" lvl="1" indent="-457200">
              <a:lnSpc>
                <a:spcPct val="125000"/>
              </a:lnSpc>
              <a:spcBef>
                <a:spcPts val="0"/>
              </a:spcBef>
              <a:spcAft>
                <a:spcPts val="600"/>
              </a:spcAft>
              <a:buClr>
                <a:srgbClr val="C00000"/>
              </a:buClr>
              <a:buSzPct val="100000"/>
              <a:buFont typeface="Wingdings" panose="05000000000000000000" pitchFamily="2" charset="2"/>
              <a:buChar char="v"/>
            </a:pPr>
            <a:r>
              <a:rPr lang="en-US" altLang="en-US" sz="2000" dirty="0">
                <a:latin typeface="Trebuchet MS" panose="020B0603020202020204" pitchFamily="34" charset="0"/>
              </a:rPr>
              <a:t>WHEN are you holding most of your chapter programs?  (Before, during, or after work?)</a:t>
            </a:r>
            <a:endParaRPr lang="en-US" altLang="en-US" sz="2000" dirty="0">
              <a:solidFill>
                <a:schemeClr val="tx1"/>
              </a:solidFill>
              <a:latin typeface="Trebuchet MS" panose="020B0603020202020204" pitchFamily="34" charset="0"/>
            </a:endParaRPr>
          </a:p>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Appeal to peoples’ hot buttons</a:t>
            </a:r>
          </a:p>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Make it FUN</a:t>
            </a:r>
          </a:p>
          <a:p>
            <a:pPr marL="457200" indent="-457200" eaLnBrk="1" hangingPunct="1">
              <a:lnSpc>
                <a:spcPct val="125000"/>
              </a:lnSpc>
              <a:spcBef>
                <a:spcPts val="0"/>
              </a:spcBef>
              <a:spcAft>
                <a:spcPts val="600"/>
              </a:spcAft>
              <a:buClr>
                <a:srgbClr val="C00000"/>
              </a:buClr>
              <a:buSzPct val="100000"/>
              <a:buFont typeface="Wingdings" panose="05000000000000000000" pitchFamily="2" charset="2"/>
              <a:buChar char="v"/>
            </a:pPr>
            <a:r>
              <a:rPr lang="en-US" altLang="en-US" sz="2400" dirty="0">
                <a:solidFill>
                  <a:schemeClr val="tx1"/>
                </a:solidFill>
                <a:latin typeface="Trebuchet MS" panose="020B0603020202020204" pitchFamily="34" charset="0"/>
              </a:rPr>
              <a:t>Guarantee easy “in &amp; out”</a:t>
            </a:r>
            <a:endParaRPr lang="en-US" altLang="en-US" sz="2800" dirty="0">
              <a:solidFill>
                <a:schemeClr val="tx1"/>
              </a:solidFill>
              <a:latin typeface="Trebuchet MS" panose="020B0603020202020204" pitchFamily="34" charset="0"/>
            </a:endParaRPr>
          </a:p>
        </p:txBody>
      </p:sp>
      <p:pic>
        <p:nvPicPr>
          <p:cNvPr id="20484" name="Picture 14" descr="C:\Users\Sue\AppData\Local\Microsoft\Windows\Temporary Internet Files\Content.IE5\HT76MYDW\MP9102207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5334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7" name="Title 1"/>
          <p:cNvSpPr txBox="1">
            <a:spLocks/>
          </p:cNvSpPr>
          <p:nvPr/>
        </p:nvSpPr>
        <p:spPr>
          <a:xfrm>
            <a:off x="1143000" y="921544"/>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Beating the competition!</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body" idx="4294967295"/>
          </p:nvPr>
        </p:nvSpPr>
        <p:spPr bwMode="auto">
          <a:xfrm>
            <a:off x="2667000" y="1677988"/>
            <a:ext cx="3505200" cy="236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eaLnBrk="1" hangingPunct="1">
              <a:lnSpc>
                <a:spcPct val="125000"/>
              </a:lnSpc>
              <a:buClr>
                <a:srgbClr val="C00000"/>
              </a:buClr>
              <a:buSzPct val="100000"/>
              <a:buFontTx/>
              <a:buAutoNum type="arabicPeriod"/>
            </a:pPr>
            <a:r>
              <a:rPr lang="en-US" altLang="en-US" sz="2400" dirty="0">
                <a:solidFill>
                  <a:schemeClr val="tx1"/>
                </a:solidFill>
                <a:latin typeface="Trebuchet MS" panose="020B0603020202020204" pitchFamily="34" charset="0"/>
              </a:rPr>
              <a:t>Planning Ahead</a:t>
            </a:r>
          </a:p>
          <a:p>
            <a:pPr marL="609600" indent="-609600" eaLnBrk="1" hangingPunct="1">
              <a:lnSpc>
                <a:spcPct val="125000"/>
              </a:lnSpc>
              <a:buClr>
                <a:srgbClr val="C00000"/>
              </a:buClr>
              <a:buSzPct val="100000"/>
              <a:buFontTx/>
              <a:buAutoNum type="arabicPeriod"/>
            </a:pPr>
            <a:r>
              <a:rPr lang="en-US" altLang="en-US" sz="2400" dirty="0">
                <a:solidFill>
                  <a:schemeClr val="tx1"/>
                </a:solidFill>
                <a:latin typeface="Trebuchet MS" panose="020B0603020202020204" pitchFamily="34" charset="0"/>
              </a:rPr>
              <a:t>Setting the Content</a:t>
            </a:r>
          </a:p>
          <a:p>
            <a:pPr marL="609600" indent="-609600" eaLnBrk="1" hangingPunct="1">
              <a:lnSpc>
                <a:spcPct val="125000"/>
              </a:lnSpc>
              <a:buClr>
                <a:srgbClr val="C00000"/>
              </a:buClr>
              <a:buSzPct val="100000"/>
              <a:buFontTx/>
              <a:buAutoNum type="arabicPeriod"/>
            </a:pPr>
            <a:r>
              <a:rPr lang="en-US" altLang="en-US" sz="2400" dirty="0">
                <a:solidFill>
                  <a:schemeClr val="tx1"/>
                </a:solidFill>
                <a:latin typeface="Trebuchet MS" panose="020B0603020202020204" pitchFamily="34" charset="0"/>
              </a:rPr>
              <a:t>Staging the Meeting</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20429"/>
            <a:ext cx="3136900" cy="2907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206375"/>
            <a:ext cx="9144000" cy="64611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600" b="1" dirty="0">
                <a:solidFill>
                  <a:schemeClr val="bg1"/>
                </a:solidFill>
                <a:latin typeface="Trebuchet MS" panose="020B0603020202020204" pitchFamily="34" charset="0"/>
              </a:rPr>
              <a:t>Programs and Meetings</a:t>
            </a:r>
          </a:p>
        </p:txBody>
      </p:sp>
      <p:sp>
        <p:nvSpPr>
          <p:cNvPr id="6" name="Title 1"/>
          <p:cNvSpPr txBox="1">
            <a:spLocks/>
          </p:cNvSpPr>
          <p:nvPr/>
        </p:nvSpPr>
        <p:spPr>
          <a:xfrm>
            <a:off x="1143000" y="1068388"/>
            <a:ext cx="6858000" cy="6096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sz="2800" b="0" dirty="0">
                <a:solidFill>
                  <a:srgbClr val="C00000"/>
                </a:solidFill>
                <a:latin typeface="Trebuchet MS" panose="020B0603020202020204" pitchFamily="34" charset="0"/>
              </a:rPr>
              <a:t>3 Steps to Effective Programs</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1" id="{4254D70B-2E4A-4590-BDED-68DEFFBFCCFC}" vid="{61D9A890-8624-45CC-A15B-1EB39E44A2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CLT Presentation Template</Template>
  <TotalTime>3246</TotalTime>
  <Words>3502</Words>
  <Application>Microsoft Office PowerPoint</Application>
  <PresentationFormat>On-screen Show (4:3)</PresentationFormat>
  <Paragraphs>438</Paragraphs>
  <Slides>32</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 Narrow</vt:lpstr>
      <vt:lpstr>Calibri</vt:lpstr>
      <vt:lpstr>Corbel</vt:lpstr>
      <vt:lpstr>Lucida Sans Unicode</vt:lpstr>
      <vt:lpstr>Ravie</vt:lpstr>
      <vt:lpstr>Times New Roman</vt:lpstr>
      <vt:lpstr>Trebuchet MS</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Management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Meetings Workshop</dc:title>
  <dc:creator>Sonya (Sue) Kappeler</dc:creator>
  <cp:keywords/>
  <cp:lastModifiedBy>Sue Kappeler</cp:lastModifiedBy>
  <cp:revision>196</cp:revision>
  <cp:lastPrinted>2018-03-26T18:28:54Z</cp:lastPrinted>
  <dcterms:created xsi:type="dcterms:W3CDTF">2002-03-22T13:22:18Z</dcterms:created>
  <dcterms:modified xsi:type="dcterms:W3CDTF">2020-04-22T18:04:24Z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LADC\smenke</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false</vt:bool>
  </property>
  <property fmtid="{D5CDD505-2E9C-101B-9397-08002B2CF9AE}" pid="9" name="Allow Footer Overwrite">
    <vt:bool>false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