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8.xml" ContentType="application/vnd.openxmlformats-officedocument.presentationml.tags+xml"/>
  <Override PartName="/ppt/notesSlides/notesSlide16.xml" ContentType="application/vnd.openxmlformats-officedocument.presentationml.notesSlide+xml"/>
  <Override PartName="/ppt/tags/tag9.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0.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Lst>
  <p:notesMasterIdLst>
    <p:notesMasterId r:id="rId23"/>
  </p:notesMasterIdLst>
  <p:handoutMasterIdLst>
    <p:handoutMasterId r:id="rId24"/>
  </p:handoutMasterIdLst>
  <p:sldIdLst>
    <p:sldId id="286" r:id="rId2"/>
    <p:sldId id="288" r:id="rId3"/>
    <p:sldId id="257" r:id="rId4"/>
    <p:sldId id="258" r:id="rId5"/>
    <p:sldId id="294" r:id="rId6"/>
    <p:sldId id="298" r:id="rId7"/>
    <p:sldId id="299" r:id="rId8"/>
    <p:sldId id="259" r:id="rId9"/>
    <p:sldId id="271" r:id="rId10"/>
    <p:sldId id="272" r:id="rId11"/>
    <p:sldId id="285" r:id="rId12"/>
    <p:sldId id="273" r:id="rId13"/>
    <p:sldId id="292" r:id="rId14"/>
    <p:sldId id="291" r:id="rId15"/>
    <p:sldId id="280" r:id="rId16"/>
    <p:sldId id="264" r:id="rId17"/>
    <p:sldId id="261" r:id="rId18"/>
    <p:sldId id="297" r:id="rId19"/>
    <p:sldId id="295" r:id="rId20"/>
    <p:sldId id="296" r:id="rId21"/>
    <p:sldId id="270"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28">
          <p15:clr>
            <a:srgbClr val="A4A3A4"/>
          </p15:clr>
        </p15:guide>
        <p15:guide id="4"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268" autoAdjust="0"/>
    <p:restoredTop sz="95922" autoAdjust="0"/>
  </p:normalViewPr>
  <p:slideViewPr>
    <p:cSldViewPr>
      <p:cViewPr varScale="1">
        <p:scale>
          <a:sx n="79" d="100"/>
          <a:sy n="79" d="100"/>
        </p:scale>
        <p:origin x="81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0" d="100"/>
          <a:sy n="50" d="100"/>
        </p:scale>
        <p:origin x="2688" y="29"/>
      </p:cViewPr>
      <p:guideLst>
        <p:guide orient="horz" pos="2880"/>
        <p:guide pos="2160"/>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2E099D9-134D-4219-B09D-5E8F9F982921}" type="datetimeFigureOut">
              <a:rPr lang="en-US" smtClean="0"/>
              <a:pPr/>
              <a:t>4/23/2020</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A4D4D5F-C4C7-4CA6-BD0A-D89EB467CE79}" type="slidenum">
              <a:rPr lang="en-US" smtClean="0"/>
              <a:pPr/>
              <a:t>‹#›</a:t>
            </a:fld>
            <a:endParaRPr lang="en-US" dirty="0"/>
          </a:p>
        </p:txBody>
      </p:sp>
    </p:spTree>
    <p:extLst>
      <p:ext uri="{BB962C8B-B14F-4D97-AF65-F5344CB8AC3E}">
        <p14:creationId xmlns:p14="http://schemas.microsoft.com/office/powerpoint/2010/main" val="880603831"/>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36A3680-571E-40E5-AF83-39540F2FDA99}" type="datetimeFigureOut">
              <a:rPr lang="en-US" smtClean="0"/>
              <a:pPr/>
              <a:t>4/23/2020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D5A533C-9FD9-4D87-9489-F5A29F2E2A63}" type="slidenum">
              <a:rPr lang="en-US" smtClean="0"/>
              <a:pPr/>
              <a:t>‹#›</a:t>
            </a:fld>
            <a:endParaRPr lang="en-US" dirty="0"/>
          </a:p>
        </p:txBody>
      </p:sp>
    </p:spTree>
    <p:extLst>
      <p:ext uri="{BB962C8B-B14F-4D97-AF65-F5344CB8AC3E}">
        <p14:creationId xmlns:p14="http://schemas.microsoft.com/office/powerpoint/2010/main" val="874446646"/>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pPr defTabSz="973405"/>
            <a:fld id="{8C9CDDC4-9E7B-43ED-80EA-FB1757306BB1}" type="slidenum">
              <a:rPr lang="en-US" smtClean="0"/>
              <a:pPr defTabSz="973405"/>
              <a:t>1</a:t>
            </a:fld>
            <a:endParaRPr lang="en-US"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1246296" y="4401265"/>
            <a:ext cx="5063067" cy="340309"/>
          </a:xfrm>
          <a:noFill/>
          <a:ln/>
        </p:spPr>
        <p:txBody>
          <a:bodyPr wrap="square">
            <a:spAutoFit/>
          </a:bodyPr>
          <a:lstStyle/>
          <a:p>
            <a:endParaRPr lang="en-US" altLang="en-US" sz="1600" b="1" dirty="0">
              <a:latin typeface="Arial" panose="020B0604020202020204" pitchFamily="34" charset="0"/>
            </a:endParaRPr>
          </a:p>
        </p:txBody>
      </p:sp>
      <p:sp>
        <p:nvSpPr>
          <p:cNvPr id="5" name="Rectangle 2"/>
          <p:cNvSpPr>
            <a:spLocks noGrp="1" noChangeArrowheads="1"/>
          </p:cNvSpPr>
          <p:nvPr>
            <p:ph type="hdr" sz="quarter"/>
          </p:nvPr>
        </p:nvSpPr>
        <p:spPr bwMode="auto">
          <a:xfrm>
            <a:off x="3" y="4"/>
            <a:ext cx="3240688" cy="489030"/>
          </a:xfrm>
          <a:prstGeom prst="rect">
            <a:avLst/>
          </a:prstGeom>
          <a:noFill/>
          <a:ln w="9525">
            <a:noFill/>
            <a:miter lim="800000"/>
            <a:headEnd/>
            <a:tailEnd/>
          </a:ln>
          <a:effectLst/>
        </p:spPr>
        <p:txBody>
          <a:bodyPr vert="horz" wrap="square" lIns="97509" tIns="48754" rIns="97509" bIns="48754" numCol="1" anchor="t" anchorCtr="0" compatLnSpc="1">
            <a:prstTxWarp prst="textNoShape">
              <a:avLst/>
            </a:prstTxWarp>
          </a:bodyPr>
          <a:lstStyle>
            <a:lvl1pPr defTabSz="974880">
              <a:defRPr sz="1500">
                <a:latin typeface="Arial" panose="020B0604020202020204" pitchFamily="34" charset="0"/>
                <a:cs typeface="Arial" panose="020B0604020202020204" pitchFamily="34" charset="0"/>
              </a:defRPr>
            </a:lvl1pPr>
          </a:lstStyle>
          <a:p>
            <a:pPr>
              <a:defRPr/>
            </a:pPr>
            <a:r>
              <a:rPr lang="en-US" dirty="0"/>
              <a:t>2020 Chapter Leadership Training</a:t>
            </a:r>
          </a:p>
          <a:p>
            <a:pPr>
              <a:defRPr/>
            </a:pPr>
            <a:r>
              <a:rPr lang="en-US" dirty="0"/>
              <a:t>NOTES PAGES</a:t>
            </a:r>
          </a:p>
        </p:txBody>
      </p:sp>
    </p:spTree>
    <p:extLst>
      <p:ext uri="{BB962C8B-B14F-4D97-AF65-F5344CB8AC3E}">
        <p14:creationId xmlns:p14="http://schemas.microsoft.com/office/powerpoint/2010/main" val="2871570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Building Virtual</a:t>
            </a:r>
            <a:r>
              <a:rPr lang="en-US" b="1" u="sng" baseline="0" dirty="0"/>
              <a:t> Teams</a:t>
            </a:r>
          </a:p>
          <a:p>
            <a:pPr>
              <a:lnSpc>
                <a:spcPct val="150000"/>
              </a:lnSpc>
              <a:spcBef>
                <a:spcPts val="1185"/>
              </a:spcBef>
            </a:pPr>
            <a:r>
              <a:rPr lang="en-US" altLang="en-US" dirty="0">
                <a:latin typeface="Arial" pitchFamily="34" charset="0"/>
              </a:rPr>
              <a:t>Five chapters all dedicated to understanding the characteristics, challenges, and opportunities that come with working on virtual teams. Designed for facilitated group discussion.</a:t>
            </a:r>
          </a:p>
          <a:p>
            <a:pPr>
              <a:lnSpc>
                <a:spcPct val="150000"/>
              </a:lnSpc>
              <a:spcBef>
                <a:spcPts val="1185"/>
              </a:spcBef>
            </a:pPr>
            <a:endParaRPr lang="en-US" altLang="en-US" dirty="0">
              <a:latin typeface="Arial" pitchFamily="34" charset="0"/>
            </a:endParaRPr>
          </a:p>
          <a:p>
            <a:pPr>
              <a:lnSpc>
                <a:spcPct val="150000"/>
              </a:lnSpc>
              <a:spcBef>
                <a:spcPts val="1185"/>
              </a:spcBef>
            </a:pPr>
            <a:r>
              <a:rPr lang="en-US" altLang="en-US" dirty="0">
                <a:latin typeface="Arial" pitchFamily="34" charset="0"/>
              </a:rPr>
              <a:t>Participant manual - $50; $25 with Chapter Rewards discount</a:t>
            </a:r>
          </a:p>
          <a:p>
            <a:pPr>
              <a:lnSpc>
                <a:spcPct val="150000"/>
              </a:lnSpc>
              <a:spcBef>
                <a:spcPts val="1185"/>
              </a:spcBef>
            </a:pPr>
            <a:r>
              <a:rPr lang="en-US" altLang="en-US" dirty="0">
                <a:latin typeface="Arial" pitchFamily="34" charset="0"/>
              </a:rPr>
              <a:t>Leader Guide - 499</a:t>
            </a:r>
          </a:p>
        </p:txBody>
      </p:sp>
      <p:sp>
        <p:nvSpPr>
          <p:cNvPr id="4" name="Slide Number Placeholder 3"/>
          <p:cNvSpPr>
            <a:spLocks noGrp="1"/>
          </p:cNvSpPr>
          <p:nvPr>
            <p:ph type="sldNum" sz="quarter" idx="10"/>
          </p:nvPr>
        </p:nvSpPr>
        <p:spPr/>
        <p:txBody>
          <a:bodyPr/>
          <a:lstStyle/>
          <a:p>
            <a:fld id="{0D5A533C-9FD9-4D87-9489-F5A29F2E2A63}" type="slidenum">
              <a:rPr lang="en-US" smtClean="0"/>
              <a:pPr/>
              <a:t>10</a:t>
            </a:fld>
            <a:endParaRPr lang="en-US" dirty="0"/>
          </a:p>
        </p:txBody>
      </p:sp>
    </p:spTree>
    <p:extLst>
      <p:ext uri="{BB962C8B-B14F-4D97-AF65-F5344CB8AC3E}">
        <p14:creationId xmlns:p14="http://schemas.microsoft.com/office/powerpoint/2010/main" val="3891962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5A533C-9FD9-4D87-9489-F5A29F2E2A63}" type="slidenum">
              <a:rPr lang="en-US" smtClean="0"/>
              <a:pPr/>
              <a:t>11</a:t>
            </a:fld>
            <a:endParaRPr lang="en-US" dirty="0"/>
          </a:p>
        </p:txBody>
      </p:sp>
    </p:spTree>
    <p:extLst>
      <p:ext uri="{BB962C8B-B14F-4D97-AF65-F5344CB8AC3E}">
        <p14:creationId xmlns:p14="http://schemas.microsoft.com/office/powerpoint/2010/main" val="3354185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85800"/>
            <a:ext cx="3771900" cy="2828925"/>
          </a:xfrm>
        </p:spPr>
      </p:sp>
      <p:sp>
        <p:nvSpPr>
          <p:cNvPr id="3" name="Notes Placeholder 2"/>
          <p:cNvSpPr>
            <a:spLocks noGrp="1"/>
          </p:cNvSpPr>
          <p:nvPr>
            <p:ph type="body" idx="1"/>
          </p:nvPr>
        </p:nvSpPr>
        <p:spPr>
          <a:xfrm>
            <a:off x="701040" y="3657600"/>
            <a:ext cx="5608320" cy="5486400"/>
          </a:xfrm>
        </p:spPr>
        <p:txBody>
          <a:bodyPr/>
          <a:lstStyle/>
          <a:p>
            <a:pPr>
              <a:lnSpc>
                <a:spcPct val="150000"/>
              </a:lnSpc>
              <a:spcBef>
                <a:spcPts val="1185"/>
              </a:spcBef>
            </a:pPr>
            <a:r>
              <a:rPr lang="en-US" altLang="en-US" b="1" u="sng" dirty="0">
                <a:latin typeface="Arial" pitchFamily="34" charset="0"/>
              </a:rPr>
              <a:t>NMA LeaderLabs</a:t>
            </a:r>
          </a:p>
          <a:p>
            <a:r>
              <a:rPr lang="en-US" altLang="en-US" dirty="0">
                <a:latin typeface="Arial" pitchFamily="34" charset="0"/>
              </a:rPr>
              <a:t>Live, interactive scenario-based learning sessions to immerse participants </a:t>
            </a:r>
            <a:r>
              <a:rPr lang="en-US" altLang="en-US" i="1" dirty="0">
                <a:latin typeface="Arial" pitchFamily="34" charset="0"/>
              </a:rPr>
              <a:t>in critical thinking and teambuilding</a:t>
            </a:r>
            <a:r>
              <a:rPr lang="en-US" altLang="en-US" dirty="0">
                <a:latin typeface="Arial" pitchFamily="34" charset="0"/>
              </a:rPr>
              <a:t> exercises.</a:t>
            </a:r>
          </a:p>
          <a:p>
            <a:endParaRPr lang="en-US" altLang="en-US" dirty="0">
              <a:latin typeface="Arial" pitchFamily="34" charset="0"/>
            </a:endParaRPr>
          </a:p>
          <a:p>
            <a:r>
              <a:rPr lang="en-US" altLang="en-US" dirty="0">
                <a:latin typeface="Arial" pitchFamily="34" charset="0"/>
              </a:rPr>
              <a:t>The LeaderLabs are exciting, fast-paced scenario-based learning.  In one hour, you and your team will be presented with a leadership challenge that begs for innovative solutions.  </a:t>
            </a:r>
          </a:p>
          <a:p>
            <a:endParaRPr lang="en-US" altLang="en-US" dirty="0">
              <a:latin typeface="Arial" pitchFamily="34" charset="0"/>
            </a:endParaRPr>
          </a:p>
          <a:p>
            <a:r>
              <a:rPr lang="en-US" altLang="en-US" dirty="0">
                <a:latin typeface="Arial" pitchFamily="34" charset="0"/>
              </a:rPr>
              <a:t>In order to run a LeaderLab you need to have at least 2 teams of 5-8 people… the more teams the better. You also need about one hour to conduct the lab. You can offer prizes to make it more interesting. Click on the URL address for the handouts and more detailed instructions.</a:t>
            </a:r>
          </a:p>
          <a:p>
            <a:endParaRPr lang="en-US" altLang="en-US" dirty="0">
              <a:latin typeface="Arial" pitchFamily="34" charset="0"/>
            </a:endParaRPr>
          </a:p>
          <a:p>
            <a:r>
              <a:rPr lang="en-US" altLang="en-US" b="1" dirty="0">
                <a:latin typeface="Arial" pitchFamily="34" charset="0"/>
              </a:rPr>
              <a:t>These are free to all chapters; simply download from NMA website.</a:t>
            </a:r>
          </a:p>
          <a:p>
            <a:pPr lvl="1">
              <a:spcBef>
                <a:spcPts val="611"/>
              </a:spcBef>
              <a:defRPr/>
            </a:pPr>
            <a:r>
              <a:rPr lang="en-US" u="sng" dirty="0">
                <a:solidFill>
                  <a:srgbClr val="002060"/>
                </a:solidFill>
              </a:rPr>
              <a:t>9 courses</a:t>
            </a:r>
          </a:p>
          <a:p>
            <a:pPr lvl="1">
              <a:spcBef>
                <a:spcPts val="611"/>
              </a:spcBef>
              <a:defRPr/>
            </a:pPr>
            <a:r>
              <a:rPr lang="en-US" dirty="0">
                <a:solidFill>
                  <a:srgbClr val="002060"/>
                </a:solidFill>
              </a:rPr>
              <a:t>Survival Skills – Priorities under pressure</a:t>
            </a:r>
          </a:p>
          <a:p>
            <a:pPr lvl="1">
              <a:spcBef>
                <a:spcPts val="611"/>
              </a:spcBef>
              <a:defRPr/>
            </a:pPr>
            <a:r>
              <a:rPr lang="en-US" dirty="0">
                <a:solidFill>
                  <a:srgbClr val="002060"/>
                </a:solidFill>
              </a:rPr>
              <a:t>Apprentice Auction – Selling with substance</a:t>
            </a:r>
          </a:p>
          <a:p>
            <a:pPr lvl="1">
              <a:spcBef>
                <a:spcPts val="611"/>
              </a:spcBef>
              <a:defRPr/>
            </a:pPr>
            <a:r>
              <a:rPr lang="en-US" dirty="0">
                <a:solidFill>
                  <a:srgbClr val="002060"/>
                </a:solidFill>
              </a:rPr>
              <a:t>Hiring Opportunity – Cover your criteria</a:t>
            </a:r>
          </a:p>
          <a:p>
            <a:pPr lvl="1">
              <a:spcBef>
                <a:spcPts val="611"/>
              </a:spcBef>
              <a:defRPr/>
            </a:pPr>
            <a:r>
              <a:rPr lang="en-US" dirty="0">
                <a:solidFill>
                  <a:srgbClr val="002060"/>
                </a:solidFill>
              </a:rPr>
              <a:t>Startup Saga – Minding the mission</a:t>
            </a:r>
          </a:p>
          <a:p>
            <a:pPr lvl="1">
              <a:spcBef>
                <a:spcPts val="611"/>
              </a:spcBef>
              <a:defRPr/>
            </a:pPr>
            <a:r>
              <a:rPr lang="en-US" dirty="0">
                <a:solidFill>
                  <a:srgbClr val="002060"/>
                </a:solidFill>
              </a:rPr>
              <a:t>Deadline Dilemma – Give and take</a:t>
            </a:r>
          </a:p>
          <a:p>
            <a:pPr lvl="1">
              <a:spcBef>
                <a:spcPts val="611"/>
              </a:spcBef>
              <a:defRPr/>
            </a:pPr>
            <a:r>
              <a:rPr lang="en-US" dirty="0">
                <a:solidFill>
                  <a:srgbClr val="002060"/>
                </a:solidFill>
              </a:rPr>
              <a:t>Operation Overload – Find a fix</a:t>
            </a:r>
          </a:p>
          <a:p>
            <a:pPr lvl="1">
              <a:spcBef>
                <a:spcPts val="611"/>
              </a:spcBef>
              <a:defRPr/>
            </a:pPr>
            <a:r>
              <a:rPr lang="en-US" dirty="0">
                <a:solidFill>
                  <a:srgbClr val="002060"/>
                </a:solidFill>
              </a:rPr>
              <a:t>Delivery Delay – Satisfy your customer</a:t>
            </a:r>
          </a:p>
          <a:p>
            <a:pPr lvl="1">
              <a:spcBef>
                <a:spcPts val="611"/>
              </a:spcBef>
              <a:defRPr/>
            </a:pPr>
            <a:r>
              <a:rPr lang="en-US" dirty="0">
                <a:solidFill>
                  <a:srgbClr val="002060"/>
                </a:solidFill>
              </a:rPr>
              <a:t>Developing Diversity – Invite all ideas</a:t>
            </a:r>
          </a:p>
          <a:p>
            <a:pPr lvl="1">
              <a:spcBef>
                <a:spcPts val="611"/>
              </a:spcBef>
              <a:defRPr/>
            </a:pPr>
            <a:r>
              <a:rPr lang="en-US" dirty="0">
                <a:solidFill>
                  <a:srgbClr val="002060"/>
                </a:solidFill>
              </a:rPr>
              <a:t>Employee Engagement – Walk the talk</a:t>
            </a:r>
          </a:p>
          <a:p>
            <a:pPr>
              <a:spcBef>
                <a:spcPts val="611"/>
              </a:spcBef>
              <a:defRPr/>
            </a:pPr>
            <a:endParaRPr lang="en-US" dirty="0">
              <a:solidFill>
                <a:srgbClr val="002060"/>
              </a:solidFill>
            </a:endParaRPr>
          </a:p>
        </p:txBody>
      </p:sp>
      <p:sp>
        <p:nvSpPr>
          <p:cNvPr id="4" name="Slide Number Placeholder 3"/>
          <p:cNvSpPr>
            <a:spLocks noGrp="1"/>
          </p:cNvSpPr>
          <p:nvPr>
            <p:ph type="sldNum" sz="quarter" idx="10"/>
          </p:nvPr>
        </p:nvSpPr>
        <p:spPr/>
        <p:txBody>
          <a:bodyPr/>
          <a:lstStyle/>
          <a:p>
            <a:fld id="{0D5A533C-9FD9-4D87-9489-F5A29F2E2A63}" type="slidenum">
              <a:rPr lang="en-US" smtClean="0"/>
              <a:pPr/>
              <a:t>12</a:t>
            </a:fld>
            <a:endParaRPr lang="en-US" dirty="0"/>
          </a:p>
        </p:txBody>
      </p:sp>
    </p:spTree>
    <p:extLst>
      <p:ext uri="{BB962C8B-B14F-4D97-AF65-F5344CB8AC3E}">
        <p14:creationId xmlns:p14="http://schemas.microsoft.com/office/powerpoint/2010/main" val="2683057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5A533C-9FD9-4D87-9489-F5A29F2E2A63}" type="slidenum">
              <a:rPr lang="en-US" smtClean="0"/>
              <a:pPr/>
              <a:t>13</a:t>
            </a:fld>
            <a:endParaRPr lang="en-US" dirty="0"/>
          </a:p>
        </p:txBody>
      </p:sp>
    </p:spTree>
    <p:extLst>
      <p:ext uri="{BB962C8B-B14F-4D97-AF65-F5344CB8AC3E}">
        <p14:creationId xmlns:p14="http://schemas.microsoft.com/office/powerpoint/2010/main" val="85514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0D5A533C-9FD9-4D87-9489-F5A29F2E2A63}" type="slidenum">
              <a:rPr lang="en-US" smtClean="0"/>
              <a:pPr/>
              <a:t>14</a:t>
            </a:fld>
            <a:endParaRPr lang="en-US" dirty="0"/>
          </a:p>
        </p:txBody>
      </p:sp>
    </p:spTree>
    <p:extLst>
      <p:ext uri="{BB962C8B-B14F-4D97-AF65-F5344CB8AC3E}">
        <p14:creationId xmlns:p14="http://schemas.microsoft.com/office/powerpoint/2010/main" val="1989390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609600"/>
            <a:ext cx="3467100" cy="2600325"/>
          </a:xfrm>
        </p:spPr>
      </p:sp>
      <p:sp>
        <p:nvSpPr>
          <p:cNvPr id="4" name="Slide Number Placeholder 3"/>
          <p:cNvSpPr>
            <a:spLocks noGrp="1"/>
          </p:cNvSpPr>
          <p:nvPr>
            <p:ph type="sldNum" sz="quarter" idx="10"/>
          </p:nvPr>
        </p:nvSpPr>
        <p:spPr/>
        <p:txBody>
          <a:bodyPr/>
          <a:lstStyle/>
          <a:p>
            <a:fld id="{0D5A533C-9FD9-4D87-9489-F5A29F2E2A63}" type="slidenum">
              <a:rPr lang="en-US" smtClean="0"/>
              <a:pPr/>
              <a:t>15</a:t>
            </a:fld>
            <a:endParaRPr lang="en-US" dirty="0"/>
          </a:p>
        </p:txBody>
      </p:sp>
      <p:sp>
        <p:nvSpPr>
          <p:cNvPr id="7" name="Rectangle 6"/>
          <p:cNvSpPr/>
          <p:nvPr/>
        </p:nvSpPr>
        <p:spPr>
          <a:xfrm>
            <a:off x="762000" y="3657600"/>
            <a:ext cx="5562600" cy="4524315"/>
          </a:xfrm>
          <a:prstGeom prst="rect">
            <a:avLst/>
          </a:prstGeom>
        </p:spPr>
        <p:txBody>
          <a:bodyPr wrap="square">
            <a:spAutoFit/>
          </a:bodyPr>
          <a:lstStyle/>
          <a:p>
            <a:pPr algn="ctr"/>
            <a:r>
              <a:rPr lang="en-US" sz="1600" b="1" dirty="0"/>
              <a:t>Study Books and E-Learning Center Access</a:t>
            </a:r>
          </a:p>
          <a:p>
            <a:pPr algn="ctr"/>
            <a:endParaRPr lang="en-US" sz="1600" b="1" dirty="0"/>
          </a:p>
          <a:p>
            <a:r>
              <a:rPr lang="en-US" sz="1600" dirty="0"/>
              <a:t>Each module of the Certified Manager Program consists of a printed study book, access to ICPM's e-Learning Center, and a CM certification exam. ICPM's e-Learning Center contains multimedia learning resources such as </a:t>
            </a:r>
            <a:r>
              <a:rPr lang="en-US" sz="1600" dirty="0" err="1"/>
              <a:t>PowerPoints</a:t>
            </a:r>
            <a:r>
              <a:rPr lang="en-US" sz="1600" dirty="0"/>
              <a:t>, quizzes, notes and outlines to reinforce learning and to test your knowledge.</a:t>
            </a:r>
          </a:p>
          <a:p>
            <a:endParaRPr lang="en-US" sz="1600" dirty="0"/>
          </a:p>
          <a:p>
            <a:r>
              <a:rPr lang="en-US" sz="1600" dirty="0"/>
              <a:t>The CM certification, inclusive of learning materials, can be purchased by the bundle--one payment of </a:t>
            </a:r>
            <a:r>
              <a:rPr lang="en-US" sz="1600" b="1" dirty="0"/>
              <a:t>$850</a:t>
            </a:r>
            <a:r>
              <a:rPr lang="en-US" sz="1600" dirty="0"/>
              <a:t> + shipping for international purchases (free shipping in the US)--or by the module--three payments of </a:t>
            </a:r>
            <a:r>
              <a:rPr lang="en-US" sz="1600" b="1" dirty="0"/>
              <a:t>$305</a:t>
            </a:r>
            <a:r>
              <a:rPr lang="en-US" sz="1600" dirty="0"/>
              <a:t> + shipping for international purchases (free shipping in the US).</a:t>
            </a:r>
          </a:p>
          <a:p>
            <a:endParaRPr lang="en-US" sz="1600" dirty="0"/>
          </a:p>
          <a:p>
            <a:r>
              <a:rPr lang="en-US" sz="1600" dirty="0"/>
              <a:t>Applicants that do not desire to purchase ICPM's learning materials can purchase the CM application and three exams for </a:t>
            </a:r>
            <a:r>
              <a:rPr lang="en-US" sz="1600" b="1" dirty="0"/>
              <a:t>$555</a:t>
            </a:r>
            <a:r>
              <a:rPr lang="en-US" sz="1600" dirty="0"/>
              <a:t> US dollars.</a:t>
            </a:r>
          </a:p>
        </p:txBody>
      </p:sp>
      <p:sp>
        <p:nvSpPr>
          <p:cNvPr id="8" name="Notes Placeholder 7"/>
          <p:cNvSpPr>
            <a:spLocks noGrp="1"/>
          </p:cNvSpPr>
          <p:nvPr>
            <p:ph type="body" sz="quarter" idx="11"/>
          </p:nvPr>
        </p:nvSpPr>
        <p:spPr>
          <a:xfrm>
            <a:off x="701040" y="3429000"/>
            <a:ext cx="5608320" cy="5170170"/>
          </a:xfrm>
        </p:spPr>
        <p:txBody>
          <a:bodyPr>
            <a:normAutofit/>
          </a:bodyPr>
          <a:lstStyle/>
          <a:p>
            <a:endParaRPr lang="en-US" dirty="0"/>
          </a:p>
        </p:txBody>
      </p:sp>
    </p:spTree>
    <p:extLst>
      <p:ext uri="{BB962C8B-B14F-4D97-AF65-F5344CB8AC3E}">
        <p14:creationId xmlns:p14="http://schemas.microsoft.com/office/powerpoint/2010/main" val="2390211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5A533C-9FD9-4D87-9489-F5A29F2E2A63}" type="slidenum">
              <a:rPr lang="en-US" smtClean="0"/>
              <a:pPr/>
              <a:t>16</a:t>
            </a:fld>
            <a:endParaRPr lang="en-US" dirty="0"/>
          </a:p>
        </p:txBody>
      </p:sp>
    </p:spTree>
    <p:extLst>
      <p:ext uri="{BB962C8B-B14F-4D97-AF65-F5344CB8AC3E}">
        <p14:creationId xmlns:p14="http://schemas.microsoft.com/office/powerpoint/2010/main" val="26575090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533400"/>
            <a:ext cx="4076700" cy="3057525"/>
          </a:xfrm>
        </p:spPr>
      </p:sp>
      <p:sp>
        <p:nvSpPr>
          <p:cNvPr id="3" name="Notes Placeholder 2"/>
          <p:cNvSpPr>
            <a:spLocks noGrp="1"/>
          </p:cNvSpPr>
          <p:nvPr>
            <p:ph type="body" idx="1"/>
          </p:nvPr>
        </p:nvSpPr>
        <p:spPr>
          <a:xfrm>
            <a:off x="701040" y="3810000"/>
            <a:ext cx="5608320" cy="4789170"/>
          </a:xfrm>
        </p:spPr>
        <p:txBody>
          <a:bodyPr/>
          <a:lstStyle/>
          <a:p>
            <a:endParaRPr lang="en-US" dirty="0"/>
          </a:p>
          <a:p>
            <a:r>
              <a:rPr lang="en-US" sz="1600" i="1" dirty="0">
                <a:latin typeface="Arial" pitchFamily="34" charset="0"/>
                <a:cs typeface="Arial" pitchFamily="34" charset="0"/>
              </a:rPr>
              <a:t>Foundations of Management  – 20% off</a:t>
            </a:r>
          </a:p>
          <a:p>
            <a:endParaRPr lang="en-US" sz="1600" dirty="0">
              <a:latin typeface="Arial" pitchFamily="34" charset="0"/>
              <a:cs typeface="Arial" pitchFamily="34" charset="0"/>
            </a:endParaRPr>
          </a:p>
          <a:p>
            <a:r>
              <a:rPr lang="en-US" sz="1600" i="1" dirty="0" err="1">
                <a:latin typeface="Arial" pitchFamily="34" charset="0"/>
                <a:cs typeface="Arial" pitchFamily="34" charset="0"/>
              </a:rPr>
              <a:t>FaciliSkills</a:t>
            </a:r>
            <a:r>
              <a:rPr lang="en-US" sz="1600" i="1" dirty="0">
                <a:latin typeface="Arial" pitchFamily="34" charset="0"/>
                <a:cs typeface="Arial" pitchFamily="34" charset="0"/>
              </a:rPr>
              <a:t>™ ‐ 20% off</a:t>
            </a:r>
          </a:p>
          <a:p>
            <a:endParaRPr lang="en-US" sz="1600" dirty="0">
              <a:latin typeface="Arial" pitchFamily="34" charset="0"/>
              <a:cs typeface="Arial" pitchFamily="34" charset="0"/>
            </a:endParaRPr>
          </a:p>
          <a:p>
            <a:r>
              <a:rPr lang="en-US" sz="1600" i="1" dirty="0">
                <a:latin typeface="Arial" pitchFamily="34" charset="0"/>
                <a:cs typeface="Arial" pitchFamily="34" charset="0"/>
              </a:rPr>
              <a:t>Building Virtual Teams – 50% off</a:t>
            </a:r>
          </a:p>
          <a:p>
            <a:endParaRPr lang="en-US" sz="1600" dirty="0">
              <a:latin typeface="Arial" pitchFamily="34" charset="0"/>
              <a:cs typeface="Arial" pitchFamily="34" charset="0"/>
            </a:endParaRPr>
          </a:p>
          <a:p>
            <a:r>
              <a:rPr lang="en-US" sz="1600" i="1" dirty="0">
                <a:latin typeface="Arial" pitchFamily="34" charset="0"/>
                <a:cs typeface="Arial" pitchFamily="34" charset="0"/>
              </a:rPr>
              <a:t>Live Online Group Login – 100% off</a:t>
            </a:r>
            <a:endParaRPr lang="en-US" sz="1600" dirty="0">
              <a:latin typeface="Arial" pitchFamily="34" charset="0"/>
              <a:cs typeface="Arial" pitchFamily="34" charset="0"/>
            </a:endParaRPr>
          </a:p>
          <a:p>
            <a:endParaRPr lang="en-US" sz="1600" dirty="0">
              <a:latin typeface="Arial" pitchFamily="34" charset="0"/>
              <a:cs typeface="Arial" pitchFamily="34" charset="0"/>
            </a:endParaRPr>
          </a:p>
          <a:p>
            <a:endParaRPr lang="en-US" sz="1600" dirty="0">
              <a:latin typeface="Arial" pitchFamily="34" charset="0"/>
              <a:cs typeface="Arial" pitchFamily="34" charset="0"/>
            </a:endParaRPr>
          </a:p>
          <a:p>
            <a:r>
              <a:rPr lang="en-US" sz="1600" dirty="0">
                <a:latin typeface="Arial" pitchFamily="34" charset="0"/>
                <a:cs typeface="Arial" pitchFamily="34" charset="0"/>
              </a:rPr>
              <a:t>Awards and merchandise – 10% off the purchase price of all awards and merchandise</a:t>
            </a:r>
          </a:p>
          <a:p>
            <a:endParaRPr lang="en-US" sz="1600" dirty="0">
              <a:latin typeface="Arial" pitchFamily="34" charset="0"/>
              <a:cs typeface="Arial" pitchFamily="34" charset="0"/>
            </a:endParaRPr>
          </a:p>
          <a:p>
            <a:r>
              <a:rPr lang="en-US" sz="1600" dirty="0">
                <a:latin typeface="Arial" pitchFamily="34" charset="0"/>
                <a:cs typeface="Arial" pitchFamily="34" charset="0"/>
              </a:rPr>
              <a:t>LDC Registrations (in addition to the Early Bird Discount!) – 10% off</a:t>
            </a:r>
          </a:p>
          <a:p>
            <a:endParaRPr lang="en-US" sz="1600" dirty="0">
              <a:latin typeface="Arial" pitchFamily="34" charset="0"/>
              <a:cs typeface="Arial" pitchFamily="34" charset="0"/>
            </a:endParaRPr>
          </a:p>
          <a:p>
            <a:r>
              <a:rPr lang="en-US" sz="1600" dirty="0">
                <a:latin typeface="Arial" pitchFamily="34" charset="0"/>
                <a:cs typeface="Arial" pitchFamily="34" charset="0"/>
              </a:rPr>
              <a:t>Annual Conference Registrations (in addition to the Early Bird Discount) – 10%off</a:t>
            </a:r>
          </a:p>
          <a:p>
            <a:endParaRPr lang="en-US" sz="1600" dirty="0">
              <a:latin typeface="Arial" pitchFamily="34" charset="0"/>
              <a:cs typeface="Arial" pitchFamily="34" charset="0"/>
            </a:endParaRPr>
          </a:p>
          <a:p>
            <a:r>
              <a:rPr lang="en-US" sz="1600" dirty="0">
                <a:latin typeface="Arial" pitchFamily="34" charset="0"/>
                <a:cs typeface="Arial" pitchFamily="34" charset="0"/>
              </a:rPr>
              <a:t>President and Past Presidents Pins – 20% off</a:t>
            </a:r>
          </a:p>
          <a:p>
            <a:endParaRPr lang="en-US" sz="1600" dirty="0">
              <a:latin typeface="Arial" pitchFamily="34" charset="0"/>
              <a:cs typeface="Arial" pitchFamily="34" charset="0"/>
            </a:endParaRPr>
          </a:p>
          <a:p>
            <a:endParaRPr lang="en-US" sz="1600"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0D5A533C-9FD9-4D87-9489-F5A29F2E2A63}" type="slidenum">
              <a:rPr lang="en-US" smtClean="0"/>
              <a:pPr/>
              <a:t>17</a:t>
            </a:fld>
            <a:endParaRPr lang="en-US" dirty="0"/>
          </a:p>
        </p:txBody>
      </p:sp>
    </p:spTree>
    <p:extLst>
      <p:ext uri="{BB962C8B-B14F-4D97-AF65-F5344CB8AC3E}">
        <p14:creationId xmlns:p14="http://schemas.microsoft.com/office/powerpoint/2010/main" val="34589278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09370">
              <a:defRPr sz="1200">
                <a:solidFill>
                  <a:schemeClr val="tx1"/>
                </a:solidFill>
                <a:latin typeface="Arial" panose="020B0604020202020204" pitchFamily="34" charset="0"/>
              </a:defRPr>
            </a:lvl1pPr>
            <a:lvl2pPr marL="742732" indent="-285666" defTabSz="909370">
              <a:defRPr sz="1200">
                <a:solidFill>
                  <a:schemeClr val="tx1"/>
                </a:solidFill>
                <a:latin typeface="Arial" panose="020B0604020202020204" pitchFamily="34" charset="0"/>
              </a:defRPr>
            </a:lvl2pPr>
            <a:lvl3pPr marL="1142666" indent="-228534" defTabSz="909370">
              <a:defRPr sz="1200">
                <a:solidFill>
                  <a:schemeClr val="tx1"/>
                </a:solidFill>
                <a:latin typeface="Arial" panose="020B0604020202020204" pitchFamily="34" charset="0"/>
              </a:defRPr>
            </a:lvl3pPr>
            <a:lvl4pPr marL="1599731" indent="-228534" defTabSz="909370">
              <a:defRPr sz="1200">
                <a:solidFill>
                  <a:schemeClr val="tx1"/>
                </a:solidFill>
                <a:latin typeface="Arial" panose="020B0604020202020204" pitchFamily="34" charset="0"/>
              </a:defRPr>
            </a:lvl4pPr>
            <a:lvl5pPr marL="2056798" indent="-228534" defTabSz="909370">
              <a:defRPr sz="1200">
                <a:solidFill>
                  <a:schemeClr val="tx1"/>
                </a:solidFill>
                <a:latin typeface="Arial" panose="020B0604020202020204" pitchFamily="34" charset="0"/>
              </a:defRPr>
            </a:lvl5pPr>
            <a:lvl6pPr marL="2513864" indent="-228534" defTabSz="909370" eaLnBrk="0" fontAlgn="base" hangingPunct="0">
              <a:spcBef>
                <a:spcPct val="0"/>
              </a:spcBef>
              <a:spcAft>
                <a:spcPct val="0"/>
              </a:spcAft>
              <a:defRPr sz="1200">
                <a:solidFill>
                  <a:schemeClr val="tx1"/>
                </a:solidFill>
                <a:latin typeface="Arial" panose="020B0604020202020204" pitchFamily="34" charset="0"/>
              </a:defRPr>
            </a:lvl6pPr>
            <a:lvl7pPr marL="2970929" indent="-228534" defTabSz="909370" eaLnBrk="0" fontAlgn="base" hangingPunct="0">
              <a:spcBef>
                <a:spcPct val="0"/>
              </a:spcBef>
              <a:spcAft>
                <a:spcPct val="0"/>
              </a:spcAft>
              <a:defRPr sz="1200">
                <a:solidFill>
                  <a:schemeClr val="tx1"/>
                </a:solidFill>
                <a:latin typeface="Arial" panose="020B0604020202020204" pitchFamily="34" charset="0"/>
              </a:defRPr>
            </a:lvl7pPr>
            <a:lvl8pPr marL="3427996" indent="-228534" defTabSz="909370" eaLnBrk="0" fontAlgn="base" hangingPunct="0">
              <a:spcBef>
                <a:spcPct val="0"/>
              </a:spcBef>
              <a:spcAft>
                <a:spcPct val="0"/>
              </a:spcAft>
              <a:defRPr sz="1200">
                <a:solidFill>
                  <a:schemeClr val="tx1"/>
                </a:solidFill>
                <a:latin typeface="Arial" panose="020B0604020202020204" pitchFamily="34" charset="0"/>
              </a:defRPr>
            </a:lvl8pPr>
            <a:lvl9pPr marL="3885061" indent="-228534" defTabSz="909370" eaLnBrk="0" fontAlgn="base" hangingPunct="0">
              <a:spcBef>
                <a:spcPct val="0"/>
              </a:spcBef>
              <a:spcAft>
                <a:spcPct val="0"/>
              </a:spcAft>
              <a:defRPr sz="1200">
                <a:solidFill>
                  <a:schemeClr val="tx1"/>
                </a:solidFill>
                <a:latin typeface="Arial" panose="020B0604020202020204" pitchFamily="34" charset="0"/>
              </a:defRPr>
            </a:lvl9pPr>
          </a:lstStyle>
          <a:p>
            <a:fld id="{AB77FF27-788B-42B3-A62F-F4077FE32488}" type="slidenum">
              <a:rPr lang="en-US" altLang="en-US" sz="1000"/>
              <a:pPr/>
              <a:t>18</a:t>
            </a:fld>
            <a:endParaRPr lang="en-US" altLang="en-US" sz="1000" dirty="0"/>
          </a:p>
        </p:txBody>
      </p:sp>
      <p:sp>
        <p:nvSpPr>
          <p:cNvPr id="68611" name="Rectangle 2"/>
          <p:cNvSpPr>
            <a:spLocks noGrp="1" noRot="1" noChangeAspect="1" noChangeArrowheads="1" noTextEdit="1"/>
          </p:cNvSpPr>
          <p:nvPr>
            <p:ph type="sldImg"/>
          </p:nvPr>
        </p:nvSpPr>
        <p:spPr>
          <a:ln/>
        </p:spPr>
      </p:sp>
      <p:sp>
        <p:nvSpPr>
          <p:cNvPr id="68612" name="Rectangle 4"/>
          <p:cNvSpPr>
            <a:spLocks noGrp="1" noChangeArrowheads="1"/>
          </p:cNvSpPr>
          <p:nvPr>
            <p:ph type="body" idx="1"/>
          </p:nvPr>
        </p:nvSpPr>
        <p:spPr>
          <a:xfrm>
            <a:off x="530225" y="4416425"/>
            <a:ext cx="6026150" cy="41846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altLang="en-US" sz="1400" dirty="0">
                <a:latin typeface="Arial" panose="020B0604020202020204" pitchFamily="34" charset="0"/>
              </a:rPr>
              <a:t>People like to be recognized for their professional achievements. One way to do this is to present (at a chapter event) certificates for those members who have completed a course of study. </a:t>
            </a:r>
          </a:p>
          <a:p>
            <a:endParaRPr lang="en-US" altLang="en-US" sz="1400" dirty="0">
              <a:latin typeface="Arial" panose="020B0604020202020204" pitchFamily="34" charset="0"/>
            </a:endParaRPr>
          </a:p>
          <a:p>
            <a:r>
              <a:rPr lang="en-US" altLang="en-US" sz="1400" dirty="0">
                <a:latin typeface="Arial" panose="020B0604020202020204" pitchFamily="34" charset="0"/>
              </a:rPr>
              <a:t>Your newsletter can do more than inform.  Make sure when people do finish classes, it gets noted in the newsletter with their department name (or company name for community chapters).  You might include their pictures, also.  Get a little competition going between groups.  Make sure to call attention to the fact that a whole department or company participated.</a:t>
            </a:r>
          </a:p>
          <a:p>
            <a:endParaRPr lang="en-US" altLang="en-US" sz="1400" dirty="0">
              <a:latin typeface="Arial" panose="020B0604020202020204" pitchFamily="34" charset="0"/>
            </a:endParaRPr>
          </a:p>
          <a:p>
            <a:r>
              <a:rPr lang="en-US" altLang="en-US" sz="1400" dirty="0">
                <a:latin typeface="Arial" panose="020B0604020202020204" pitchFamily="34" charset="0"/>
              </a:rPr>
              <a:t>It gives you another vehicle to showcase your people.</a:t>
            </a:r>
          </a:p>
          <a:p>
            <a:endParaRPr lang="en-US" altLang="en-US" sz="1400" dirty="0">
              <a:latin typeface="Arial" panose="020B0604020202020204" pitchFamily="34" charset="0"/>
            </a:endParaRPr>
          </a:p>
          <a:p>
            <a:endParaRPr lang="en-US" altLang="en-US" sz="1400" dirty="0">
              <a:latin typeface="Arial" panose="020B0604020202020204" pitchFamily="34" charset="0"/>
            </a:endParaRPr>
          </a:p>
        </p:txBody>
      </p:sp>
    </p:spTree>
    <p:extLst>
      <p:ext uri="{BB962C8B-B14F-4D97-AF65-F5344CB8AC3E}">
        <p14:creationId xmlns:p14="http://schemas.microsoft.com/office/powerpoint/2010/main" val="12555534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4"/>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09370">
              <a:defRPr sz="1200">
                <a:solidFill>
                  <a:schemeClr val="tx1"/>
                </a:solidFill>
                <a:latin typeface="Arial" panose="020B0604020202020204" pitchFamily="34" charset="0"/>
              </a:defRPr>
            </a:lvl1pPr>
            <a:lvl2pPr marL="742732" indent="-285666" defTabSz="909370">
              <a:defRPr sz="1200">
                <a:solidFill>
                  <a:schemeClr val="tx1"/>
                </a:solidFill>
                <a:latin typeface="Arial" panose="020B0604020202020204" pitchFamily="34" charset="0"/>
              </a:defRPr>
            </a:lvl2pPr>
            <a:lvl3pPr marL="1142666" indent="-228534" defTabSz="909370">
              <a:defRPr sz="1200">
                <a:solidFill>
                  <a:schemeClr val="tx1"/>
                </a:solidFill>
                <a:latin typeface="Arial" panose="020B0604020202020204" pitchFamily="34" charset="0"/>
              </a:defRPr>
            </a:lvl3pPr>
            <a:lvl4pPr marL="1599731" indent="-228534" defTabSz="909370">
              <a:defRPr sz="1200">
                <a:solidFill>
                  <a:schemeClr val="tx1"/>
                </a:solidFill>
                <a:latin typeface="Arial" panose="020B0604020202020204" pitchFamily="34" charset="0"/>
              </a:defRPr>
            </a:lvl4pPr>
            <a:lvl5pPr marL="2056798" indent="-228534" defTabSz="909370">
              <a:defRPr sz="1200">
                <a:solidFill>
                  <a:schemeClr val="tx1"/>
                </a:solidFill>
                <a:latin typeface="Arial" panose="020B0604020202020204" pitchFamily="34" charset="0"/>
              </a:defRPr>
            </a:lvl5pPr>
            <a:lvl6pPr marL="2513864" indent="-228534" defTabSz="909370" eaLnBrk="0" fontAlgn="base" hangingPunct="0">
              <a:spcBef>
                <a:spcPct val="0"/>
              </a:spcBef>
              <a:spcAft>
                <a:spcPct val="0"/>
              </a:spcAft>
              <a:defRPr sz="1200">
                <a:solidFill>
                  <a:schemeClr val="tx1"/>
                </a:solidFill>
                <a:latin typeface="Arial" panose="020B0604020202020204" pitchFamily="34" charset="0"/>
              </a:defRPr>
            </a:lvl6pPr>
            <a:lvl7pPr marL="2970929" indent="-228534" defTabSz="909370" eaLnBrk="0" fontAlgn="base" hangingPunct="0">
              <a:spcBef>
                <a:spcPct val="0"/>
              </a:spcBef>
              <a:spcAft>
                <a:spcPct val="0"/>
              </a:spcAft>
              <a:defRPr sz="1200">
                <a:solidFill>
                  <a:schemeClr val="tx1"/>
                </a:solidFill>
                <a:latin typeface="Arial" panose="020B0604020202020204" pitchFamily="34" charset="0"/>
              </a:defRPr>
            </a:lvl7pPr>
            <a:lvl8pPr marL="3427996" indent="-228534" defTabSz="909370" eaLnBrk="0" fontAlgn="base" hangingPunct="0">
              <a:spcBef>
                <a:spcPct val="0"/>
              </a:spcBef>
              <a:spcAft>
                <a:spcPct val="0"/>
              </a:spcAft>
              <a:defRPr sz="1200">
                <a:solidFill>
                  <a:schemeClr val="tx1"/>
                </a:solidFill>
                <a:latin typeface="Arial" panose="020B0604020202020204" pitchFamily="34" charset="0"/>
              </a:defRPr>
            </a:lvl8pPr>
            <a:lvl9pPr marL="3885061" indent="-228534" defTabSz="909370" eaLnBrk="0" fontAlgn="base" hangingPunct="0">
              <a:spcBef>
                <a:spcPct val="0"/>
              </a:spcBef>
              <a:spcAft>
                <a:spcPct val="0"/>
              </a:spcAft>
              <a:defRPr sz="1200">
                <a:solidFill>
                  <a:schemeClr val="tx1"/>
                </a:solidFill>
                <a:latin typeface="Arial" panose="020B0604020202020204" pitchFamily="34" charset="0"/>
              </a:defRPr>
            </a:lvl9pPr>
          </a:lstStyle>
          <a:p>
            <a:fld id="{070BD76B-C633-4848-8A7D-C457B60870AE}" type="slidenum">
              <a:rPr lang="en-US" altLang="en-US" sz="1000"/>
              <a:pPr/>
              <a:t>19</a:t>
            </a:fld>
            <a:endParaRPr lang="en-US" altLang="en-US" sz="1000" dirty="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xfrm>
            <a:off x="533400" y="4267202"/>
            <a:ext cx="6019800" cy="43338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marL="174575" defTabSz="517373"/>
            <a:endParaRPr lang="en-US" altLang="en-US" sz="1600" dirty="0">
              <a:latin typeface="Arial" panose="020B0604020202020204" pitchFamily="34" charset="0"/>
            </a:endParaRPr>
          </a:p>
          <a:p>
            <a:pPr marL="174575" defTabSz="517373"/>
            <a:r>
              <a:rPr lang="en-US" altLang="en-US" sz="1600" dirty="0">
                <a:latin typeface="Arial" panose="020B0604020202020204" pitchFamily="34" charset="0"/>
              </a:rPr>
              <a:t>Chapters that participate in the NMA’s Awards Program by submitting a monthly CAR1 (Chapter Achievement Reporting Form) are automatically entered to earn this award.  The Minimum points are a level that can be exceeded. Chapters shouldn’t stop their Professional Development activities once the minimum level is reached. </a:t>
            </a:r>
          </a:p>
          <a:p>
            <a:pPr marL="174575" defTabSz="517373"/>
            <a:endParaRPr lang="en-US" altLang="en-US" sz="1600" dirty="0">
              <a:latin typeface="Arial" panose="020B0604020202020204" pitchFamily="34" charset="0"/>
            </a:endParaRPr>
          </a:p>
          <a:p>
            <a:pPr marL="174575" defTabSz="517373"/>
            <a:r>
              <a:rPr lang="en-US" altLang="en-US" sz="1600" dirty="0">
                <a:latin typeface="Arial" panose="020B0604020202020204" pitchFamily="34" charset="0"/>
              </a:rPr>
              <a:t>The CAR1 has a tab that provides a description of the requirements for the PD Award.  It can also be found in the PPM which is on NMA’s website.</a:t>
            </a:r>
          </a:p>
          <a:p>
            <a:pPr marL="174575" defTabSz="517373"/>
            <a:endParaRPr lang="en-US" altLang="en-US" sz="1600" dirty="0">
              <a:latin typeface="Arial" panose="020B0604020202020204" pitchFamily="34" charset="0"/>
            </a:endParaRPr>
          </a:p>
        </p:txBody>
      </p:sp>
    </p:spTree>
    <p:extLst>
      <p:ext uri="{BB962C8B-B14F-4D97-AF65-F5344CB8AC3E}">
        <p14:creationId xmlns:p14="http://schemas.microsoft.com/office/powerpoint/2010/main" val="1738233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pPr defTabSz="924134"/>
            <a:fld id="{159C1BDA-7524-42F1-932B-9184660B8110}" type="slidenum">
              <a:rPr lang="en-US" smtClean="0"/>
              <a:pPr defTabSz="924134"/>
              <a:t>2</a:t>
            </a:fld>
            <a:endParaRPr lang="en-US" dirty="0"/>
          </a:p>
        </p:txBody>
      </p:sp>
      <p:sp>
        <p:nvSpPr>
          <p:cNvPr id="50179" name="Rectangle 2"/>
          <p:cNvSpPr>
            <a:spLocks noGrp="1" noChangeArrowheads="1"/>
          </p:cNvSpPr>
          <p:nvPr>
            <p:ph type="body" idx="1"/>
          </p:nvPr>
        </p:nvSpPr>
        <p:spPr>
          <a:xfrm>
            <a:off x="943825" y="4451632"/>
            <a:ext cx="5200650" cy="4820561"/>
          </a:xfrm>
          <a:noFill/>
          <a:ln/>
        </p:spPr>
        <p:txBody>
          <a:bodyPr lIns="96102" tIns="48053" rIns="96102" bIns="48053"/>
          <a:lstStyle/>
          <a:p>
            <a:pPr eaLnBrk="1" hangingPunct="1">
              <a:spcBef>
                <a:spcPct val="0"/>
              </a:spcBef>
            </a:pPr>
            <a:endParaRPr lang="en-US" i="1" dirty="0"/>
          </a:p>
        </p:txBody>
      </p:sp>
      <p:sp>
        <p:nvSpPr>
          <p:cNvPr id="50180" name="Rectangle 3"/>
          <p:cNvSpPr>
            <a:spLocks noGrp="1" noRot="1" noChangeAspect="1" noChangeArrowheads="1" noTextEdit="1"/>
          </p:cNvSpPr>
          <p:nvPr>
            <p:ph type="sldImg"/>
          </p:nvPr>
        </p:nvSpPr>
        <p:spPr>
          <a:xfrm>
            <a:off x="1206500" y="709613"/>
            <a:ext cx="4675188" cy="3506787"/>
          </a:xfrm>
          <a:ln w="12700" cap="flat">
            <a:solidFill>
              <a:schemeClr val="tx1"/>
            </a:solidFill>
          </a:ln>
        </p:spPr>
      </p:sp>
    </p:spTree>
    <p:extLst>
      <p:ext uri="{BB962C8B-B14F-4D97-AF65-F5344CB8AC3E}">
        <p14:creationId xmlns:p14="http://schemas.microsoft.com/office/powerpoint/2010/main" val="2370724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70DE9BC-999F-47E1-A32F-21A0C5ACBF84}" type="slidenum">
              <a:rPr lang="en-US" altLang="en-US" smtClean="0"/>
              <a:pPr>
                <a:defRPr/>
              </a:pPr>
              <a:t>20</a:t>
            </a:fld>
            <a:endParaRPr lang="en-US" altLang="en-US"/>
          </a:p>
        </p:txBody>
      </p:sp>
    </p:spTree>
    <p:extLst>
      <p:ext uri="{BB962C8B-B14F-4D97-AF65-F5344CB8AC3E}">
        <p14:creationId xmlns:p14="http://schemas.microsoft.com/office/powerpoint/2010/main" val="3880161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5A533C-9FD9-4D87-9489-F5A29F2E2A63}" type="slidenum">
              <a:rPr lang="en-US" smtClean="0"/>
              <a:pPr/>
              <a:t>21</a:t>
            </a:fld>
            <a:endParaRPr lang="en-US" dirty="0"/>
          </a:p>
        </p:txBody>
      </p:sp>
    </p:spTree>
    <p:extLst>
      <p:ext uri="{BB962C8B-B14F-4D97-AF65-F5344CB8AC3E}">
        <p14:creationId xmlns:p14="http://schemas.microsoft.com/office/powerpoint/2010/main" val="2212330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Once everyone is back to work after COVID-19, you need to be ready … be innovative and creative.</a:t>
            </a:r>
          </a:p>
        </p:txBody>
      </p:sp>
      <p:sp>
        <p:nvSpPr>
          <p:cNvPr id="4" name="Slide Number Placeholder 3"/>
          <p:cNvSpPr>
            <a:spLocks noGrp="1"/>
          </p:cNvSpPr>
          <p:nvPr>
            <p:ph type="sldNum" sz="quarter" idx="10"/>
          </p:nvPr>
        </p:nvSpPr>
        <p:spPr/>
        <p:txBody>
          <a:bodyPr/>
          <a:lstStyle/>
          <a:p>
            <a:fld id="{0D5A533C-9FD9-4D87-9489-F5A29F2E2A63}" type="slidenum">
              <a:rPr lang="en-US" smtClean="0"/>
              <a:pPr/>
              <a:t>3</a:t>
            </a:fld>
            <a:endParaRPr lang="en-US" dirty="0"/>
          </a:p>
        </p:txBody>
      </p:sp>
    </p:spTree>
    <p:extLst>
      <p:ext uri="{BB962C8B-B14F-4D97-AF65-F5344CB8AC3E}">
        <p14:creationId xmlns:p14="http://schemas.microsoft.com/office/powerpoint/2010/main" val="2109975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5A533C-9FD9-4D87-9489-F5A29F2E2A63}" type="slidenum">
              <a:rPr lang="en-US" smtClean="0"/>
              <a:pPr/>
              <a:t>4</a:t>
            </a:fld>
            <a:endParaRPr lang="en-US" dirty="0"/>
          </a:p>
        </p:txBody>
      </p:sp>
    </p:spTree>
    <p:extLst>
      <p:ext uri="{BB962C8B-B14F-4D97-AF65-F5344CB8AC3E}">
        <p14:creationId xmlns:p14="http://schemas.microsoft.com/office/powerpoint/2010/main" val="4007811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5A533C-9FD9-4D87-9489-F5A29F2E2A63}" type="slidenum">
              <a:rPr lang="en-US" smtClean="0"/>
              <a:pPr/>
              <a:t>5</a:t>
            </a:fld>
            <a:endParaRPr lang="en-US" dirty="0"/>
          </a:p>
        </p:txBody>
      </p:sp>
    </p:spTree>
    <p:extLst>
      <p:ext uri="{BB962C8B-B14F-4D97-AF65-F5344CB8AC3E}">
        <p14:creationId xmlns:p14="http://schemas.microsoft.com/office/powerpoint/2010/main" val="4007811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09370">
              <a:defRPr sz="1200">
                <a:solidFill>
                  <a:schemeClr val="tx1"/>
                </a:solidFill>
                <a:latin typeface="Arial" panose="020B0604020202020204" pitchFamily="34" charset="0"/>
              </a:defRPr>
            </a:lvl1pPr>
            <a:lvl2pPr marL="742732" indent="-285666" defTabSz="909370">
              <a:defRPr sz="1200">
                <a:solidFill>
                  <a:schemeClr val="tx1"/>
                </a:solidFill>
                <a:latin typeface="Arial" panose="020B0604020202020204" pitchFamily="34" charset="0"/>
              </a:defRPr>
            </a:lvl2pPr>
            <a:lvl3pPr marL="1142666" indent="-228534" defTabSz="909370">
              <a:defRPr sz="1200">
                <a:solidFill>
                  <a:schemeClr val="tx1"/>
                </a:solidFill>
                <a:latin typeface="Arial" panose="020B0604020202020204" pitchFamily="34" charset="0"/>
              </a:defRPr>
            </a:lvl3pPr>
            <a:lvl4pPr marL="1599731" indent="-228534" defTabSz="909370">
              <a:defRPr sz="1200">
                <a:solidFill>
                  <a:schemeClr val="tx1"/>
                </a:solidFill>
                <a:latin typeface="Arial" panose="020B0604020202020204" pitchFamily="34" charset="0"/>
              </a:defRPr>
            </a:lvl4pPr>
            <a:lvl5pPr marL="2056798" indent="-228534" defTabSz="909370">
              <a:defRPr sz="1200">
                <a:solidFill>
                  <a:schemeClr val="tx1"/>
                </a:solidFill>
                <a:latin typeface="Arial" panose="020B0604020202020204" pitchFamily="34" charset="0"/>
              </a:defRPr>
            </a:lvl5pPr>
            <a:lvl6pPr marL="2513864" indent="-228534" defTabSz="909370" eaLnBrk="0" fontAlgn="base" hangingPunct="0">
              <a:spcBef>
                <a:spcPct val="0"/>
              </a:spcBef>
              <a:spcAft>
                <a:spcPct val="0"/>
              </a:spcAft>
              <a:defRPr sz="1200">
                <a:solidFill>
                  <a:schemeClr val="tx1"/>
                </a:solidFill>
                <a:latin typeface="Arial" panose="020B0604020202020204" pitchFamily="34" charset="0"/>
              </a:defRPr>
            </a:lvl6pPr>
            <a:lvl7pPr marL="2970929" indent="-228534" defTabSz="909370" eaLnBrk="0" fontAlgn="base" hangingPunct="0">
              <a:spcBef>
                <a:spcPct val="0"/>
              </a:spcBef>
              <a:spcAft>
                <a:spcPct val="0"/>
              </a:spcAft>
              <a:defRPr sz="1200">
                <a:solidFill>
                  <a:schemeClr val="tx1"/>
                </a:solidFill>
                <a:latin typeface="Arial" panose="020B0604020202020204" pitchFamily="34" charset="0"/>
              </a:defRPr>
            </a:lvl7pPr>
            <a:lvl8pPr marL="3427996" indent="-228534" defTabSz="909370" eaLnBrk="0" fontAlgn="base" hangingPunct="0">
              <a:spcBef>
                <a:spcPct val="0"/>
              </a:spcBef>
              <a:spcAft>
                <a:spcPct val="0"/>
              </a:spcAft>
              <a:defRPr sz="1200">
                <a:solidFill>
                  <a:schemeClr val="tx1"/>
                </a:solidFill>
                <a:latin typeface="Arial" panose="020B0604020202020204" pitchFamily="34" charset="0"/>
              </a:defRPr>
            </a:lvl8pPr>
            <a:lvl9pPr marL="3885061" indent="-228534" defTabSz="909370" eaLnBrk="0" fontAlgn="base" hangingPunct="0">
              <a:spcBef>
                <a:spcPct val="0"/>
              </a:spcBef>
              <a:spcAft>
                <a:spcPct val="0"/>
              </a:spcAft>
              <a:defRPr sz="1200">
                <a:solidFill>
                  <a:schemeClr val="tx1"/>
                </a:solidFill>
                <a:latin typeface="Arial" panose="020B0604020202020204" pitchFamily="34" charset="0"/>
              </a:defRPr>
            </a:lvl9pPr>
          </a:lstStyle>
          <a:p>
            <a:fld id="{811D2158-EC1F-44B2-A3A0-9336F546DC64}" type="slidenum">
              <a:rPr lang="en-US" altLang="en-US" sz="1000"/>
              <a:pPr/>
              <a:t>6</a:t>
            </a:fld>
            <a:endParaRPr lang="en-US" altLang="en-US" sz="1000" dirty="0"/>
          </a:p>
        </p:txBody>
      </p:sp>
      <p:sp>
        <p:nvSpPr>
          <p:cNvPr id="19459"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endParaRPr lang="en-US"/>
          </a:p>
        </p:txBody>
      </p:sp>
    </p:spTree>
    <p:extLst>
      <p:ext uri="{BB962C8B-B14F-4D97-AF65-F5344CB8AC3E}">
        <p14:creationId xmlns:p14="http://schemas.microsoft.com/office/powerpoint/2010/main" val="1616550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09370">
              <a:defRPr sz="1200">
                <a:solidFill>
                  <a:schemeClr val="tx1"/>
                </a:solidFill>
                <a:latin typeface="Arial" panose="020B0604020202020204" pitchFamily="34" charset="0"/>
              </a:defRPr>
            </a:lvl1pPr>
            <a:lvl2pPr marL="742732" indent="-285666" defTabSz="909370">
              <a:defRPr sz="1200">
                <a:solidFill>
                  <a:schemeClr val="tx1"/>
                </a:solidFill>
                <a:latin typeface="Arial" panose="020B0604020202020204" pitchFamily="34" charset="0"/>
              </a:defRPr>
            </a:lvl2pPr>
            <a:lvl3pPr marL="1142666" indent="-228534" defTabSz="909370">
              <a:defRPr sz="1200">
                <a:solidFill>
                  <a:schemeClr val="tx1"/>
                </a:solidFill>
                <a:latin typeface="Arial" panose="020B0604020202020204" pitchFamily="34" charset="0"/>
              </a:defRPr>
            </a:lvl3pPr>
            <a:lvl4pPr marL="1599731" indent="-228534" defTabSz="909370">
              <a:defRPr sz="1200">
                <a:solidFill>
                  <a:schemeClr val="tx1"/>
                </a:solidFill>
                <a:latin typeface="Arial" panose="020B0604020202020204" pitchFamily="34" charset="0"/>
              </a:defRPr>
            </a:lvl4pPr>
            <a:lvl5pPr marL="2056798" indent="-228534" defTabSz="909370">
              <a:defRPr sz="1200">
                <a:solidFill>
                  <a:schemeClr val="tx1"/>
                </a:solidFill>
                <a:latin typeface="Arial" panose="020B0604020202020204" pitchFamily="34" charset="0"/>
              </a:defRPr>
            </a:lvl5pPr>
            <a:lvl6pPr marL="2513864" indent="-228534" defTabSz="909370" eaLnBrk="0" fontAlgn="base" hangingPunct="0">
              <a:spcBef>
                <a:spcPct val="0"/>
              </a:spcBef>
              <a:spcAft>
                <a:spcPct val="0"/>
              </a:spcAft>
              <a:defRPr sz="1200">
                <a:solidFill>
                  <a:schemeClr val="tx1"/>
                </a:solidFill>
                <a:latin typeface="Arial" panose="020B0604020202020204" pitchFamily="34" charset="0"/>
              </a:defRPr>
            </a:lvl6pPr>
            <a:lvl7pPr marL="2970929" indent="-228534" defTabSz="909370" eaLnBrk="0" fontAlgn="base" hangingPunct="0">
              <a:spcBef>
                <a:spcPct val="0"/>
              </a:spcBef>
              <a:spcAft>
                <a:spcPct val="0"/>
              </a:spcAft>
              <a:defRPr sz="1200">
                <a:solidFill>
                  <a:schemeClr val="tx1"/>
                </a:solidFill>
                <a:latin typeface="Arial" panose="020B0604020202020204" pitchFamily="34" charset="0"/>
              </a:defRPr>
            </a:lvl7pPr>
            <a:lvl8pPr marL="3427996" indent="-228534" defTabSz="909370" eaLnBrk="0" fontAlgn="base" hangingPunct="0">
              <a:spcBef>
                <a:spcPct val="0"/>
              </a:spcBef>
              <a:spcAft>
                <a:spcPct val="0"/>
              </a:spcAft>
              <a:defRPr sz="1200">
                <a:solidFill>
                  <a:schemeClr val="tx1"/>
                </a:solidFill>
                <a:latin typeface="Arial" panose="020B0604020202020204" pitchFamily="34" charset="0"/>
              </a:defRPr>
            </a:lvl8pPr>
            <a:lvl9pPr marL="3885061" indent="-228534" defTabSz="909370" eaLnBrk="0" fontAlgn="base" hangingPunct="0">
              <a:spcBef>
                <a:spcPct val="0"/>
              </a:spcBef>
              <a:spcAft>
                <a:spcPct val="0"/>
              </a:spcAft>
              <a:defRPr sz="1200">
                <a:solidFill>
                  <a:schemeClr val="tx1"/>
                </a:solidFill>
                <a:latin typeface="Arial" panose="020B0604020202020204" pitchFamily="34" charset="0"/>
              </a:defRPr>
            </a:lvl9pPr>
          </a:lstStyle>
          <a:p>
            <a:fld id="{2702F151-B19E-42C0-B390-9E17BE053797}" type="slidenum">
              <a:rPr lang="en-US" altLang="en-US" sz="1000"/>
              <a:pPr/>
              <a:t>7</a:t>
            </a:fld>
            <a:endParaRPr lang="en-US" altLang="en-US" sz="1000" dirty="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xfrm>
            <a:off x="857250" y="4416425"/>
            <a:ext cx="5451475" cy="44926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639173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Summary</a:t>
            </a:r>
            <a:r>
              <a:rPr lang="en-US" b="1" baseline="0" dirty="0"/>
              <a:t> slide</a:t>
            </a:r>
            <a:endParaRPr lang="en-US" b="1" dirty="0"/>
          </a:p>
        </p:txBody>
      </p:sp>
      <p:sp>
        <p:nvSpPr>
          <p:cNvPr id="4" name="Slide Number Placeholder 3"/>
          <p:cNvSpPr>
            <a:spLocks noGrp="1"/>
          </p:cNvSpPr>
          <p:nvPr>
            <p:ph type="sldNum" sz="quarter" idx="10"/>
          </p:nvPr>
        </p:nvSpPr>
        <p:spPr/>
        <p:txBody>
          <a:bodyPr/>
          <a:lstStyle/>
          <a:p>
            <a:fld id="{0D5A533C-9FD9-4D87-9489-F5A29F2E2A63}" type="slidenum">
              <a:rPr lang="en-US" smtClean="0"/>
              <a:pPr/>
              <a:t>8</a:t>
            </a:fld>
            <a:endParaRPr lang="en-US" dirty="0"/>
          </a:p>
        </p:txBody>
      </p:sp>
    </p:spTree>
    <p:extLst>
      <p:ext uri="{BB962C8B-B14F-4D97-AF65-F5344CB8AC3E}">
        <p14:creationId xmlns:p14="http://schemas.microsoft.com/office/powerpoint/2010/main" val="230173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347210"/>
          </a:xfrm>
        </p:spPr>
        <p:txBody>
          <a:bodyPr/>
          <a:lstStyle/>
          <a:p>
            <a:r>
              <a:rPr lang="en-US" b="1" u="sng" dirty="0"/>
              <a:t>Background Info for you; not suggesting that you read it1</a:t>
            </a:r>
          </a:p>
          <a:p>
            <a:endParaRPr lang="en-US" b="1" u="sng" dirty="0"/>
          </a:p>
          <a:p>
            <a:r>
              <a:rPr lang="en-US" b="1" u="sng" dirty="0"/>
              <a:t>Foundations</a:t>
            </a:r>
            <a:r>
              <a:rPr lang="en-US" b="1" u="sng" baseline="0" dirty="0"/>
              <a:t> of Management</a:t>
            </a:r>
          </a:p>
          <a:p>
            <a:r>
              <a:rPr lang="en-US" altLang="en-US" dirty="0">
                <a:latin typeface="Arial" panose="020B0604020202020204" pitchFamily="34" charset="0"/>
              </a:rPr>
              <a:t>3 courses; 14 chapters in all;</a:t>
            </a:r>
            <a:endParaRPr lang="en-US" b="1" u="sng" baseline="0" dirty="0"/>
          </a:p>
          <a:p>
            <a:r>
              <a:rPr lang="en-US" dirty="0"/>
              <a:t>The program consists of three power-packed courses providing essential knowledge and tools for managers, supervisors, and leaders at all levels of experience. Its purpose is to establish a strong foundation from which to achieve organizational results. Each course includes a custom‑published text book available in print or eBook format. The text books include pre‑ and post‑tests, key concepts to remember, reading comprehension questions, and self‑assessments.</a:t>
            </a:r>
          </a:p>
          <a:p>
            <a:endParaRPr lang="en-US" dirty="0"/>
          </a:p>
          <a:p>
            <a:pPr lvl="1"/>
            <a:r>
              <a:rPr lang="en-US" u="sng" dirty="0"/>
              <a:t>Course 1: Management Fundamentals</a:t>
            </a:r>
            <a:endParaRPr lang="en-US" dirty="0"/>
          </a:p>
          <a:p>
            <a:pPr lvl="1"/>
            <a:r>
              <a:rPr lang="en-US" dirty="0"/>
              <a:t>This first course covers the manager’s role in the workplace, discovering the leader within you, developing effective communication skills, solving problems and making ethical decisions, and delivering first rate customer service.</a:t>
            </a:r>
          </a:p>
          <a:p>
            <a:pPr lvl="1"/>
            <a:r>
              <a:rPr lang="en-US" u="sng" dirty="0"/>
              <a:t>Course 2: Managerial Functions</a:t>
            </a:r>
            <a:endParaRPr lang="en-US" dirty="0"/>
          </a:p>
          <a:p>
            <a:pPr lvl="1"/>
            <a:r>
              <a:rPr lang="en-US" dirty="0"/>
              <a:t>The second course covers planning for goal achievement; organizing work, relationships and teams; staffing, training and appraising; leading and motivating people; and controlling to improve results.</a:t>
            </a:r>
          </a:p>
          <a:p>
            <a:pPr lvl="1"/>
            <a:r>
              <a:rPr lang="en-US" u="sng" dirty="0"/>
              <a:t>Course 3: Business Concepts for Managers</a:t>
            </a:r>
            <a:endParaRPr lang="en-US" dirty="0"/>
          </a:p>
          <a:p>
            <a:pPr lvl="1"/>
            <a:r>
              <a:rPr lang="en-US" dirty="0"/>
              <a:t>The third course covers the business environment, the role of economics in business, basic concepts of information technology, and managing accounting and financial information.</a:t>
            </a:r>
          </a:p>
          <a:p>
            <a:endParaRPr lang="en-US" dirty="0"/>
          </a:p>
        </p:txBody>
      </p:sp>
      <p:sp>
        <p:nvSpPr>
          <p:cNvPr id="4" name="Slide Number Placeholder 3"/>
          <p:cNvSpPr>
            <a:spLocks noGrp="1"/>
          </p:cNvSpPr>
          <p:nvPr>
            <p:ph type="sldNum" sz="quarter" idx="10"/>
          </p:nvPr>
        </p:nvSpPr>
        <p:spPr/>
        <p:txBody>
          <a:bodyPr/>
          <a:lstStyle/>
          <a:p>
            <a:fld id="{0D5A533C-9FD9-4D87-9489-F5A29F2E2A63}" type="slidenum">
              <a:rPr lang="en-US" smtClean="0"/>
              <a:pPr/>
              <a:t>9</a:t>
            </a:fld>
            <a:endParaRPr lang="en-US" dirty="0"/>
          </a:p>
        </p:txBody>
      </p:sp>
    </p:spTree>
    <p:extLst>
      <p:ext uri="{BB962C8B-B14F-4D97-AF65-F5344CB8AC3E}">
        <p14:creationId xmlns:p14="http://schemas.microsoft.com/office/powerpoint/2010/main" val="2087651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685800" y="1752601"/>
            <a:ext cx="7772400" cy="1829761"/>
          </a:xfrm>
          <a:prstGeom prst="rect">
            <a:avLst/>
          </a:prstGeo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a:prstGeom prst="rect">
            <a:avLst/>
          </a:prstGeo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Tree>
    <p:extLst>
      <p:ext uri="{BB962C8B-B14F-4D97-AF65-F5344CB8AC3E}">
        <p14:creationId xmlns:p14="http://schemas.microsoft.com/office/powerpoint/2010/main" val="2125625025"/>
      </p:ext>
    </p:extLst>
  </p:cSld>
  <p:clrMapOvr>
    <a:overrideClrMapping bg1="lt1" tx1="dk1" bg2="lt2" tx2="dk2" accent1="accent1" accent2="accent2" accent3="accent3" accent4="accent4" accent5="accent5" accent6="accent6" hlink="hlink" folHlink="folHlink"/>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0_Title Slide">
    <p:bg>
      <p:bgPr>
        <a:solidFill>
          <a:schemeClr val="bg1"/>
        </a:solidFill>
        <a:effectLst/>
      </p:bgPr>
    </p:bg>
    <p:spTree>
      <p:nvGrpSpPr>
        <p:cNvPr id="1" name=""/>
        <p:cNvGrpSpPr/>
        <p:nvPr/>
      </p:nvGrpSpPr>
      <p:grpSpPr>
        <a:xfrm>
          <a:off x="0" y="0"/>
          <a:ext cx="0" cy="0"/>
          <a:chOff x="0" y="0"/>
          <a:chExt cx="0" cy="0"/>
        </a:xfrm>
      </p:grpSpPr>
      <p:sp>
        <p:nvSpPr>
          <p:cNvPr id="9" name="Text Placeholder 2"/>
          <p:cNvSpPr>
            <a:spLocks noGrp="1"/>
          </p:cNvSpPr>
          <p:nvPr>
            <p:ph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a:xfrm>
            <a:off x="6553200" y="6492875"/>
            <a:ext cx="2133600" cy="365125"/>
          </a:xfrm>
        </p:spPr>
        <p:txBody>
          <a:bodyPr/>
          <a:lstStyle>
            <a:lvl1pPr>
              <a:defRPr b="1">
                <a:solidFill>
                  <a:schemeClr val="tx1"/>
                </a:solidFill>
              </a:defRPr>
            </a:lvl1pPr>
          </a:lstStyle>
          <a:p>
            <a:fld id="{71F9C827-55FE-4AE0-85CD-951E20504B63}" type="slidenum">
              <a:rPr lang="en-US" smtClean="0"/>
              <a:pPr/>
              <a:t>‹#›</a:t>
            </a:fld>
            <a:endParaRPr lang="en-US" dirty="0"/>
          </a:p>
        </p:txBody>
      </p:sp>
    </p:spTree>
    <p:extLst>
      <p:ext uri="{BB962C8B-B14F-4D97-AF65-F5344CB8AC3E}">
        <p14:creationId xmlns:p14="http://schemas.microsoft.com/office/powerpoint/2010/main" val="1905469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1_Title Slide">
    <p:bg>
      <p:bgPr>
        <a:solidFill>
          <a:schemeClr val="bg1"/>
        </a:solidFill>
        <a:effectLst/>
      </p:bgPr>
    </p:bg>
    <p:spTree>
      <p:nvGrpSpPr>
        <p:cNvPr id="1" name=""/>
        <p:cNvGrpSpPr/>
        <p:nvPr/>
      </p:nvGrpSpPr>
      <p:grpSpPr>
        <a:xfrm>
          <a:off x="0" y="0"/>
          <a:ext cx="0" cy="0"/>
          <a:chOff x="0" y="0"/>
          <a:chExt cx="0" cy="0"/>
        </a:xfrm>
      </p:grpSpPr>
      <p:sp>
        <p:nvSpPr>
          <p:cNvPr id="9" name="Text Placeholder 2"/>
          <p:cNvSpPr>
            <a:spLocks noGrp="1"/>
          </p:cNvSpPr>
          <p:nvPr>
            <p:ph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7" name="Slide Number Placeholder 6"/>
          <p:cNvSpPr>
            <a:spLocks noGrp="1"/>
          </p:cNvSpPr>
          <p:nvPr>
            <p:ph type="sldNum" sz="quarter" idx="12"/>
          </p:nvPr>
        </p:nvSpPr>
        <p:spPr>
          <a:xfrm>
            <a:off x="6553200" y="6492875"/>
            <a:ext cx="2133600" cy="365125"/>
          </a:xfrm>
        </p:spPr>
        <p:txBody>
          <a:bodyPr/>
          <a:lstStyle>
            <a:lvl1pPr>
              <a:defRPr b="1">
                <a:solidFill>
                  <a:schemeClr val="tx1"/>
                </a:solidFill>
              </a:defRPr>
            </a:lvl1pPr>
          </a:lstStyle>
          <a:p>
            <a:fld id="{71F9C827-55FE-4AE0-85CD-951E20504B63}" type="slidenum">
              <a:rPr lang="en-US" smtClean="0"/>
              <a:pPr/>
              <a:t>‹#›</a:t>
            </a:fld>
            <a:endParaRPr lang="en-US" dirty="0"/>
          </a:p>
        </p:txBody>
      </p:sp>
    </p:spTree>
    <p:extLst>
      <p:ext uri="{BB962C8B-B14F-4D97-AF65-F5344CB8AC3E}">
        <p14:creationId xmlns:p14="http://schemas.microsoft.com/office/powerpoint/2010/main" val="3698663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4_Title Slide">
    <p:bg>
      <p:bgPr>
        <a:solidFill>
          <a:schemeClr val="bg1"/>
        </a:solidFill>
        <a:effectLst/>
      </p:bgPr>
    </p:bg>
    <p:spTree>
      <p:nvGrpSpPr>
        <p:cNvPr id="1" name=""/>
        <p:cNvGrpSpPr/>
        <p:nvPr/>
      </p:nvGrpSpPr>
      <p:grpSpPr>
        <a:xfrm>
          <a:off x="0" y="0"/>
          <a:ext cx="0" cy="0"/>
          <a:chOff x="0" y="0"/>
          <a:chExt cx="0" cy="0"/>
        </a:xfrm>
      </p:grpSpPr>
      <p:sp>
        <p:nvSpPr>
          <p:cNvPr id="9" name="Text Placeholder 2"/>
          <p:cNvSpPr>
            <a:spLocks noGrp="1"/>
          </p:cNvSpPr>
          <p:nvPr>
            <p:ph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7" name="Slide Number Placeholder 6"/>
          <p:cNvSpPr>
            <a:spLocks noGrp="1"/>
          </p:cNvSpPr>
          <p:nvPr>
            <p:ph type="sldNum" sz="quarter" idx="12"/>
          </p:nvPr>
        </p:nvSpPr>
        <p:spPr>
          <a:xfrm>
            <a:off x="6553200" y="6492875"/>
            <a:ext cx="2133600" cy="365125"/>
          </a:xfrm>
        </p:spPr>
        <p:txBody>
          <a:bodyPr/>
          <a:lstStyle>
            <a:lvl1pPr>
              <a:defRPr b="1">
                <a:solidFill>
                  <a:schemeClr val="tx1"/>
                </a:solidFill>
              </a:defRPr>
            </a:lvl1pPr>
          </a:lstStyle>
          <a:p>
            <a:fld id="{71F9C827-55FE-4AE0-85CD-951E20504B63}" type="slidenum">
              <a:rPr lang="en-US" smtClean="0"/>
              <a:pPr/>
              <a:t>‹#›</a:t>
            </a:fld>
            <a:endParaRPr lang="en-US" dirty="0"/>
          </a:p>
        </p:txBody>
      </p:sp>
    </p:spTree>
    <p:extLst>
      <p:ext uri="{BB962C8B-B14F-4D97-AF65-F5344CB8AC3E}">
        <p14:creationId xmlns:p14="http://schemas.microsoft.com/office/powerpoint/2010/main" val="370899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5_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2485100"/>
            <a:ext cx="8001000" cy="4372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Freeform 9"/>
          <p:cNvSpPr>
            <a:spLocks/>
          </p:cNvSpPr>
          <p:nvPr userDrawn="1"/>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hangingPunct="1">
              <a:spcBef>
                <a:spcPts val="0"/>
              </a:spcBef>
              <a:spcAft>
                <a:spcPts val="0"/>
              </a:spcAft>
            </a:pPr>
            <a:endParaRPr lang="en-US" b="0" dirty="0">
              <a:solidFill>
                <a:prstClr val="black"/>
              </a:solidFill>
              <a:latin typeface="Lucida Sans Unicode"/>
            </a:endParaRPr>
          </a:p>
        </p:txBody>
      </p:sp>
      <p:pic>
        <p:nvPicPr>
          <p:cNvPr id="7" name="Picture 6"/>
          <p:cNvPicPr>
            <a:picLocks noChangeAspect="1"/>
          </p:cNvPicPr>
          <p:nvPr userDrawn="1"/>
        </p:nvPicPr>
        <p:blipFill>
          <a:blip r:embed="rId3"/>
          <a:stretch>
            <a:fillRect/>
          </a:stretch>
        </p:blipFill>
        <p:spPr>
          <a:xfrm>
            <a:off x="4867275" y="0"/>
            <a:ext cx="4429125" cy="10058400"/>
          </a:xfrm>
          <a:prstGeom prst="rect">
            <a:avLst/>
          </a:prstGeom>
        </p:spPr>
      </p:pic>
      <p:sp>
        <p:nvSpPr>
          <p:cNvPr id="14" name="Rectangle 6"/>
          <p:cNvSpPr>
            <a:spLocks noChangeArrowheads="1"/>
          </p:cNvSpPr>
          <p:nvPr userDrawn="1"/>
        </p:nvSpPr>
        <p:spPr bwMode="auto">
          <a:xfrm>
            <a:off x="762000" y="986509"/>
            <a:ext cx="4495800" cy="1143390"/>
          </a:xfrm>
          <a:prstGeom prst="rect">
            <a:avLst/>
          </a:prstGeom>
          <a:noFill/>
          <a:ln w="12700">
            <a:solidFill>
              <a:srgbClr val="FFFFFF"/>
            </a:solidFill>
            <a:miter lim="800000"/>
            <a:headEnd/>
            <a:tailEnd/>
          </a:ln>
          <a:effectLst/>
        </p:spPr>
        <p:txBody>
          <a:bodyPr vert="horz" wrap="square" lIns="182880" tIns="45720" rIns="182880" bIns="45720" numCol="1" anchor="ctr" anchorCtr="0" compatLnSpc="1">
            <a:prstTxWarp prst="textNoShape">
              <a:avLst/>
            </a:prstTxWarp>
            <a:spAutoFit/>
          </a:bodyPr>
          <a:lstStyle/>
          <a:p>
            <a:pPr marL="0" marR="0" lvl="0" indent="0" defTabSz="914400" rtl="0" eaLnBrk="1" fontAlgn="base" latinLnBrk="0" hangingPunct="1">
              <a:lnSpc>
                <a:spcPct val="85000"/>
              </a:lnSpc>
              <a:spcBef>
                <a:spcPct val="0"/>
              </a:spcBef>
              <a:spcAft>
                <a:spcPct val="0"/>
              </a:spcAft>
              <a:buClrTx/>
              <a:buSzTx/>
              <a:buFontTx/>
              <a:buNone/>
              <a:tabLst/>
            </a:pPr>
            <a:r>
              <a:rPr kumimoji="0" lang="en-US" sz="4000" b="1" i="0" u="none" strike="noStrike" cap="none" normalizeH="0" baseline="0">
                <a:ln>
                  <a:noFill/>
                </a:ln>
                <a:solidFill>
                  <a:srgbClr val="0070C0"/>
                </a:solidFill>
                <a:effectLst/>
                <a:latin typeface="Corbel" panose="020B0503020204020204" pitchFamily="34" charset="0"/>
              </a:rPr>
              <a:t>Professional Development</a:t>
            </a:r>
            <a:endParaRPr kumimoji="0" lang="en-US" sz="2000" b="1" i="0" u="none" strike="noStrike" cap="none" normalizeH="0" baseline="0" dirty="0">
              <a:ln>
                <a:noFill/>
              </a:ln>
              <a:solidFill>
                <a:srgbClr val="0070C0"/>
              </a:solidFill>
              <a:effectLst/>
              <a:latin typeface="Corbel" panose="020B0503020204020204" pitchFamily="34" charset="0"/>
            </a:endParaRPr>
          </a:p>
        </p:txBody>
      </p:sp>
      <p:sp>
        <p:nvSpPr>
          <p:cNvPr id="15" name="TextBox 14"/>
          <p:cNvSpPr txBox="1"/>
          <p:nvPr userDrawn="1"/>
        </p:nvSpPr>
        <p:spPr>
          <a:xfrm>
            <a:off x="914400" y="229600"/>
            <a:ext cx="3696076" cy="769441"/>
          </a:xfrm>
          <a:prstGeom prst="rect">
            <a:avLst/>
          </a:prstGeom>
          <a:noFill/>
        </p:spPr>
        <p:txBody>
          <a:bodyPr wrap="square" rtlCol="0">
            <a:spAutoFit/>
          </a:bodyPr>
          <a:lstStyle/>
          <a:p>
            <a:r>
              <a:rPr lang="en-US" sz="1600" dirty="0">
                <a:solidFill>
                  <a:srgbClr val="C00000"/>
                </a:solidFill>
                <a:latin typeface="Trebuchet MS" panose="020B0603020202020204" pitchFamily="34" charset="0"/>
              </a:rPr>
              <a:t>2020 NMA Chapter Leadership Training</a:t>
            </a:r>
          </a:p>
          <a:p>
            <a:r>
              <a:rPr lang="en-US" sz="1400" dirty="0">
                <a:solidFill>
                  <a:srgbClr val="C00000"/>
                </a:solidFill>
                <a:latin typeface="Trebuchet MS" panose="020B0603020202020204" pitchFamily="34" charset="0"/>
              </a:rPr>
              <a:t>Friday, April 24, 2020</a:t>
            </a:r>
          </a:p>
          <a:p>
            <a:r>
              <a:rPr lang="en-US" sz="1400" dirty="0">
                <a:solidFill>
                  <a:srgbClr val="C00000"/>
                </a:solidFill>
                <a:latin typeface="Trebuchet MS" panose="020B0603020202020204" pitchFamily="34" charset="0"/>
              </a:rPr>
              <a:t>1:00 PM EDT</a:t>
            </a:r>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2400" y="228600"/>
            <a:ext cx="733049" cy="783323"/>
          </a:xfrm>
          <a:prstGeom prst="rect">
            <a:avLst/>
          </a:prstGeom>
          <a:effectLst>
            <a:glow rad="228600">
              <a:schemeClr val="bg1">
                <a:alpha val="40000"/>
              </a:schemeClr>
            </a:glow>
          </a:effectLst>
        </p:spPr>
      </p:pic>
    </p:spTree>
    <p:extLst>
      <p:ext uri="{BB962C8B-B14F-4D97-AF65-F5344CB8AC3E}">
        <p14:creationId xmlns:p14="http://schemas.microsoft.com/office/powerpoint/2010/main" val="34824608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E542686-93FE-432B-B97B-535195649657}" type="datetimeFigureOut">
              <a:rPr lang="en-US" smtClean="0"/>
              <a:pPr/>
              <a:t>4/23/2020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693C01D8-A9A8-4A64-AAD5-96A75F13194A}" type="slidenum">
              <a:rPr lang="en-US" smtClean="0"/>
              <a:pPr/>
              <a:t>‹#›</a:t>
            </a:fld>
            <a:endParaRPr lang="en-US"/>
          </a:p>
        </p:txBody>
      </p:sp>
    </p:spTree>
    <p:extLst>
      <p:ext uri="{BB962C8B-B14F-4D97-AF65-F5344CB8AC3E}">
        <p14:creationId xmlns:p14="http://schemas.microsoft.com/office/powerpoint/2010/main" val="314226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585986"/>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16446515"/>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6266516"/>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4042567"/>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3709698"/>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_Title Slide">
    <p:bg>
      <p:bgPr>
        <a:solidFill>
          <a:schemeClr val="bg1"/>
        </a:solidFill>
        <a:effectLst/>
      </p:bgPr>
    </p:bg>
    <p:spTree>
      <p:nvGrpSpPr>
        <p:cNvPr id="1" name=""/>
        <p:cNvGrpSpPr/>
        <p:nvPr/>
      </p:nvGrpSpPr>
      <p:grpSpPr>
        <a:xfrm>
          <a:off x="0" y="0"/>
          <a:ext cx="0" cy="0"/>
          <a:chOff x="0" y="0"/>
          <a:chExt cx="0" cy="0"/>
        </a:xfrm>
      </p:grpSpPr>
      <p:sp>
        <p:nvSpPr>
          <p:cNvPr id="9" name="Text Placeholder 2"/>
          <p:cNvSpPr>
            <a:spLocks noGrp="1"/>
          </p:cNvSpPr>
          <p:nvPr>
            <p:ph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7" name="Slide Number Placeholder 6"/>
          <p:cNvSpPr>
            <a:spLocks noGrp="1"/>
          </p:cNvSpPr>
          <p:nvPr>
            <p:ph type="sldNum" sz="quarter" idx="12"/>
          </p:nvPr>
        </p:nvSpPr>
        <p:spPr>
          <a:xfrm>
            <a:off x="6553200" y="6492875"/>
            <a:ext cx="2133600" cy="365125"/>
          </a:xfrm>
        </p:spPr>
        <p:txBody>
          <a:bodyPr/>
          <a:lstStyle>
            <a:lvl1pPr>
              <a:defRPr b="1">
                <a:solidFill>
                  <a:schemeClr val="tx1"/>
                </a:solidFill>
              </a:defRPr>
            </a:lvl1pPr>
          </a:lstStyle>
          <a:p>
            <a:fld id="{71F9C827-55FE-4AE0-85CD-951E20504B63}" type="slidenum">
              <a:rPr lang="en-US" smtClean="0"/>
              <a:pPr/>
              <a:t>‹#›</a:t>
            </a:fld>
            <a:endParaRPr lang="en-US" dirty="0"/>
          </a:p>
        </p:txBody>
      </p:sp>
    </p:spTree>
    <p:extLst>
      <p:ext uri="{BB962C8B-B14F-4D97-AF65-F5344CB8AC3E}">
        <p14:creationId xmlns:p14="http://schemas.microsoft.com/office/powerpoint/2010/main" val="3690664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Title Slide">
    <p:bg>
      <p:bgPr>
        <a:solidFill>
          <a:schemeClr val="bg1"/>
        </a:solidFill>
        <a:effectLst/>
      </p:bgPr>
    </p:bg>
    <p:spTree>
      <p:nvGrpSpPr>
        <p:cNvPr id="1" name=""/>
        <p:cNvGrpSpPr/>
        <p:nvPr/>
      </p:nvGrpSpPr>
      <p:grpSpPr>
        <a:xfrm>
          <a:off x="0" y="0"/>
          <a:ext cx="0" cy="0"/>
          <a:chOff x="0" y="0"/>
          <a:chExt cx="0" cy="0"/>
        </a:xfrm>
      </p:grpSpPr>
      <p:sp>
        <p:nvSpPr>
          <p:cNvPr id="9" name="Text Placeholder 2"/>
          <p:cNvSpPr>
            <a:spLocks noGrp="1"/>
          </p:cNvSpPr>
          <p:nvPr>
            <p:ph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24172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5_Title Slide">
    <p:bg>
      <p:bgPr>
        <a:solidFill>
          <a:schemeClr val="bg1"/>
        </a:solidFill>
        <a:effectLst/>
      </p:bgPr>
    </p:bg>
    <p:spTree>
      <p:nvGrpSpPr>
        <p:cNvPr id="1" name=""/>
        <p:cNvGrpSpPr/>
        <p:nvPr/>
      </p:nvGrpSpPr>
      <p:grpSpPr>
        <a:xfrm>
          <a:off x="0" y="0"/>
          <a:ext cx="0" cy="0"/>
          <a:chOff x="0" y="0"/>
          <a:chExt cx="0" cy="0"/>
        </a:xfrm>
      </p:grpSpPr>
      <p:sp>
        <p:nvSpPr>
          <p:cNvPr id="9" name="Text Placeholder 2"/>
          <p:cNvSpPr>
            <a:spLocks noGrp="1"/>
          </p:cNvSpPr>
          <p:nvPr>
            <p:ph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7" name="Slide Number Placeholder 6"/>
          <p:cNvSpPr>
            <a:spLocks noGrp="1"/>
          </p:cNvSpPr>
          <p:nvPr>
            <p:ph type="sldNum" sz="quarter" idx="12"/>
          </p:nvPr>
        </p:nvSpPr>
        <p:spPr>
          <a:xfrm>
            <a:off x="6553200" y="6492875"/>
            <a:ext cx="2133600" cy="365125"/>
          </a:xfrm>
        </p:spPr>
        <p:txBody>
          <a:bodyPr/>
          <a:lstStyle>
            <a:lvl1pPr>
              <a:defRPr b="1">
                <a:solidFill>
                  <a:schemeClr val="tx1"/>
                </a:solidFill>
              </a:defRPr>
            </a:lvl1pPr>
          </a:lstStyle>
          <a:p>
            <a:fld id="{71F9C827-55FE-4AE0-85CD-951E20504B63}" type="slidenum">
              <a:rPr lang="en-US" smtClean="0"/>
              <a:pPr/>
              <a:t>‹#›</a:t>
            </a:fld>
            <a:endParaRPr lang="en-US" dirty="0"/>
          </a:p>
        </p:txBody>
      </p:sp>
    </p:spTree>
    <p:extLst>
      <p:ext uri="{BB962C8B-B14F-4D97-AF65-F5344CB8AC3E}">
        <p14:creationId xmlns:p14="http://schemas.microsoft.com/office/powerpoint/2010/main" val="1813538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6_Title Slide">
    <p:bg>
      <p:bgPr>
        <a:solidFill>
          <a:schemeClr val="bg1"/>
        </a:solidFill>
        <a:effectLst/>
      </p:bgPr>
    </p:bg>
    <p:spTree>
      <p:nvGrpSpPr>
        <p:cNvPr id="1" name=""/>
        <p:cNvGrpSpPr/>
        <p:nvPr/>
      </p:nvGrpSpPr>
      <p:grpSpPr>
        <a:xfrm>
          <a:off x="0" y="0"/>
          <a:ext cx="0" cy="0"/>
          <a:chOff x="0" y="0"/>
          <a:chExt cx="0" cy="0"/>
        </a:xfrm>
      </p:grpSpPr>
      <p:sp>
        <p:nvSpPr>
          <p:cNvPr id="9" name="Text Placeholder 2"/>
          <p:cNvSpPr>
            <a:spLocks noGrp="1"/>
          </p:cNvSpPr>
          <p:nvPr>
            <p:ph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7" name="Slide Number Placeholder 6"/>
          <p:cNvSpPr>
            <a:spLocks noGrp="1"/>
          </p:cNvSpPr>
          <p:nvPr>
            <p:ph type="sldNum" sz="quarter" idx="12"/>
          </p:nvPr>
        </p:nvSpPr>
        <p:spPr>
          <a:xfrm>
            <a:off x="6553200" y="6492875"/>
            <a:ext cx="2133600" cy="365125"/>
          </a:xfrm>
        </p:spPr>
        <p:txBody>
          <a:bodyPr/>
          <a:lstStyle>
            <a:lvl1pPr>
              <a:defRPr b="1">
                <a:solidFill>
                  <a:schemeClr val="tx1"/>
                </a:solidFill>
              </a:defRPr>
            </a:lvl1pPr>
          </a:lstStyle>
          <a:p>
            <a:fld id="{71F9C827-55FE-4AE0-85CD-951E20504B63}" type="slidenum">
              <a:rPr lang="en-US" smtClean="0"/>
              <a:pPr/>
              <a:t>‹#›</a:t>
            </a:fld>
            <a:endParaRPr lang="en-US" dirty="0"/>
          </a:p>
        </p:txBody>
      </p:sp>
    </p:spTree>
    <p:extLst>
      <p:ext uri="{BB962C8B-B14F-4D97-AF65-F5344CB8AC3E}">
        <p14:creationId xmlns:p14="http://schemas.microsoft.com/office/powerpoint/2010/main" val="2227630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0_Title Slide">
    <p:bg>
      <p:bgPr>
        <a:solidFill>
          <a:schemeClr val="bg1"/>
        </a:solidFill>
        <a:effectLst/>
      </p:bgPr>
    </p:bg>
    <p:spTree>
      <p:nvGrpSpPr>
        <p:cNvPr id="1" name=""/>
        <p:cNvGrpSpPr/>
        <p:nvPr/>
      </p:nvGrpSpPr>
      <p:grpSpPr>
        <a:xfrm>
          <a:off x="0" y="0"/>
          <a:ext cx="0" cy="0"/>
          <a:chOff x="0" y="0"/>
          <a:chExt cx="0" cy="0"/>
        </a:xfrm>
      </p:grpSpPr>
      <p:sp>
        <p:nvSpPr>
          <p:cNvPr id="9" name="Text Placeholder 2"/>
          <p:cNvSpPr>
            <a:spLocks noGrp="1"/>
          </p:cNvSpPr>
          <p:nvPr>
            <p:ph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a:xfrm>
            <a:off x="6553200" y="6492875"/>
            <a:ext cx="2133600" cy="365125"/>
          </a:xfrm>
        </p:spPr>
        <p:txBody>
          <a:bodyPr/>
          <a:lstStyle>
            <a:lvl1pPr>
              <a:defRPr b="1">
                <a:solidFill>
                  <a:schemeClr val="tx1"/>
                </a:solidFill>
              </a:defRPr>
            </a:lvl1pPr>
          </a:lstStyle>
          <a:p>
            <a:fld id="{71F9C827-55FE-4AE0-85CD-951E20504B63}" type="slidenum">
              <a:rPr lang="en-US" smtClean="0"/>
              <a:pPr/>
              <a:t>‹#›</a:t>
            </a:fld>
            <a:endParaRPr lang="en-US" dirty="0"/>
          </a:p>
        </p:txBody>
      </p:sp>
    </p:spTree>
    <p:extLst>
      <p:ext uri="{BB962C8B-B14F-4D97-AF65-F5344CB8AC3E}">
        <p14:creationId xmlns:p14="http://schemas.microsoft.com/office/powerpoint/2010/main" val="1832328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1_Title Slide">
    <p:bg>
      <p:bgPr>
        <a:solidFill>
          <a:schemeClr val="bg1"/>
        </a:solidFill>
        <a:effectLst/>
      </p:bgPr>
    </p:bg>
    <p:spTree>
      <p:nvGrpSpPr>
        <p:cNvPr id="1" name=""/>
        <p:cNvGrpSpPr/>
        <p:nvPr/>
      </p:nvGrpSpPr>
      <p:grpSpPr>
        <a:xfrm>
          <a:off x="0" y="0"/>
          <a:ext cx="0" cy="0"/>
          <a:chOff x="0" y="0"/>
          <a:chExt cx="0" cy="0"/>
        </a:xfrm>
      </p:grpSpPr>
      <p:sp>
        <p:nvSpPr>
          <p:cNvPr id="9" name="Text Placeholder 2"/>
          <p:cNvSpPr>
            <a:spLocks noGrp="1"/>
          </p:cNvSpPr>
          <p:nvPr>
            <p:ph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7" name="Slide Number Placeholder 6"/>
          <p:cNvSpPr>
            <a:spLocks noGrp="1"/>
          </p:cNvSpPr>
          <p:nvPr>
            <p:ph type="sldNum" sz="quarter" idx="12"/>
          </p:nvPr>
        </p:nvSpPr>
        <p:spPr>
          <a:xfrm>
            <a:off x="6553200" y="6492875"/>
            <a:ext cx="2133600" cy="365125"/>
          </a:xfrm>
        </p:spPr>
        <p:txBody>
          <a:bodyPr/>
          <a:lstStyle>
            <a:lvl1pPr>
              <a:defRPr b="1">
                <a:solidFill>
                  <a:schemeClr val="tx1"/>
                </a:solidFill>
              </a:defRPr>
            </a:lvl1pPr>
          </a:lstStyle>
          <a:p>
            <a:fld id="{71F9C827-55FE-4AE0-85CD-951E20504B63}" type="slidenum">
              <a:rPr lang="en-US" smtClean="0"/>
              <a:pPr/>
              <a:t>‹#›</a:t>
            </a:fld>
            <a:endParaRPr lang="en-US" dirty="0"/>
          </a:p>
        </p:txBody>
      </p:sp>
    </p:spTree>
    <p:extLst>
      <p:ext uri="{BB962C8B-B14F-4D97-AF65-F5344CB8AC3E}">
        <p14:creationId xmlns:p14="http://schemas.microsoft.com/office/powerpoint/2010/main" val="3724421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3_Title Slide">
    <p:bg>
      <p:bgPr>
        <a:solidFill>
          <a:schemeClr val="bg1"/>
        </a:solidFill>
        <a:effectLst/>
      </p:bgPr>
    </p:bg>
    <p:spTree>
      <p:nvGrpSpPr>
        <p:cNvPr id="1" name=""/>
        <p:cNvGrpSpPr/>
        <p:nvPr/>
      </p:nvGrpSpPr>
      <p:grpSpPr>
        <a:xfrm>
          <a:off x="0" y="0"/>
          <a:ext cx="0" cy="0"/>
          <a:chOff x="0" y="0"/>
          <a:chExt cx="0" cy="0"/>
        </a:xfrm>
      </p:grpSpPr>
      <p:sp>
        <p:nvSpPr>
          <p:cNvPr id="9" name="Text Placeholder 2"/>
          <p:cNvSpPr>
            <a:spLocks noGrp="1"/>
          </p:cNvSpPr>
          <p:nvPr>
            <p:ph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7" name="Slide Number Placeholder 6"/>
          <p:cNvSpPr>
            <a:spLocks noGrp="1"/>
          </p:cNvSpPr>
          <p:nvPr>
            <p:ph type="sldNum" sz="quarter" idx="12"/>
          </p:nvPr>
        </p:nvSpPr>
        <p:spPr>
          <a:xfrm>
            <a:off x="6553200" y="6492875"/>
            <a:ext cx="2133600" cy="365125"/>
          </a:xfrm>
        </p:spPr>
        <p:txBody>
          <a:bodyPr/>
          <a:lstStyle>
            <a:lvl1pPr>
              <a:defRPr b="1">
                <a:solidFill>
                  <a:schemeClr val="tx1"/>
                </a:solidFill>
              </a:defRPr>
            </a:lvl1pPr>
          </a:lstStyle>
          <a:p>
            <a:fld id="{71F9C827-55FE-4AE0-85CD-951E20504B63}" type="slidenum">
              <a:rPr lang="en-US" smtClean="0"/>
              <a:pPr/>
              <a:t>‹#›</a:t>
            </a:fld>
            <a:endParaRPr lang="en-US" dirty="0"/>
          </a:p>
        </p:txBody>
      </p:sp>
    </p:spTree>
    <p:extLst>
      <p:ext uri="{BB962C8B-B14F-4D97-AF65-F5344CB8AC3E}">
        <p14:creationId xmlns:p14="http://schemas.microsoft.com/office/powerpoint/2010/main" val="768117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9_Title Slide">
    <p:bg>
      <p:bgPr>
        <a:solidFill>
          <a:schemeClr val="bg1"/>
        </a:solidFill>
        <a:effectLst/>
      </p:bgPr>
    </p:bg>
    <p:spTree>
      <p:nvGrpSpPr>
        <p:cNvPr id="1" name=""/>
        <p:cNvGrpSpPr/>
        <p:nvPr/>
      </p:nvGrpSpPr>
      <p:grpSpPr>
        <a:xfrm>
          <a:off x="0" y="0"/>
          <a:ext cx="0" cy="0"/>
          <a:chOff x="0" y="0"/>
          <a:chExt cx="0" cy="0"/>
        </a:xfrm>
      </p:grpSpPr>
      <p:sp>
        <p:nvSpPr>
          <p:cNvPr id="9" name="Text Placeholder 2"/>
          <p:cNvSpPr>
            <a:spLocks noGrp="1"/>
          </p:cNvSpPr>
          <p:nvPr>
            <p:ph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7" name="Slide Number Placeholder 6"/>
          <p:cNvSpPr>
            <a:spLocks noGrp="1"/>
          </p:cNvSpPr>
          <p:nvPr>
            <p:ph type="sldNum" sz="quarter" idx="12"/>
          </p:nvPr>
        </p:nvSpPr>
        <p:spPr>
          <a:xfrm>
            <a:off x="6553200" y="6492875"/>
            <a:ext cx="2133600" cy="365125"/>
          </a:xfrm>
        </p:spPr>
        <p:txBody>
          <a:bodyPr/>
          <a:lstStyle>
            <a:lvl1pPr>
              <a:defRPr b="1">
                <a:solidFill>
                  <a:schemeClr val="tx1"/>
                </a:solidFill>
              </a:defRPr>
            </a:lvl1pPr>
          </a:lstStyle>
          <a:p>
            <a:fld id="{71F9C827-55FE-4AE0-85CD-951E20504B63}" type="slidenum">
              <a:rPr lang="en-US" smtClean="0"/>
              <a:pPr/>
              <a:t>‹#›</a:t>
            </a:fld>
            <a:endParaRPr lang="en-US" dirty="0"/>
          </a:p>
        </p:txBody>
      </p:sp>
    </p:spTree>
    <p:extLst>
      <p:ext uri="{BB962C8B-B14F-4D97-AF65-F5344CB8AC3E}">
        <p14:creationId xmlns:p14="http://schemas.microsoft.com/office/powerpoint/2010/main" val="817642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hangingPunct="1">
              <a:spcBef>
                <a:spcPts val="0"/>
              </a:spcBef>
              <a:spcAft>
                <a:spcPts val="0"/>
              </a:spcAft>
            </a:pPr>
            <a:endParaRPr lang="en-US" b="0" dirty="0">
              <a:solidFill>
                <a:prstClr val="black"/>
              </a:solidFill>
              <a:latin typeface="Lucida Sans Unicode"/>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1F9C827-55FE-4AE0-85CD-951E20504B63}" type="slidenum">
              <a:rPr lang="en-US" smtClean="0"/>
              <a:pPr/>
              <a:t>‹#›</a:t>
            </a:fld>
            <a:endParaRPr lang="en-US" dirty="0"/>
          </a:p>
        </p:txBody>
      </p:sp>
      <p:pic>
        <p:nvPicPr>
          <p:cNvPr id="5" name="Picture 4"/>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343216" y="5621020"/>
            <a:ext cx="1111885" cy="932180"/>
          </a:xfrm>
          <a:prstGeom prst="rect">
            <a:avLst/>
          </a:prstGeom>
          <a:noFill/>
          <a:ln>
            <a:noFill/>
          </a:ln>
        </p:spPr>
      </p:pic>
    </p:spTree>
    <p:extLst>
      <p:ext uri="{BB962C8B-B14F-4D97-AF65-F5344CB8AC3E}">
        <p14:creationId xmlns:p14="http://schemas.microsoft.com/office/powerpoint/2010/main" val="453697513"/>
      </p:ext>
    </p:extLst>
  </p:cSld>
  <p:clrMap bg1="lt1" tx1="dk1" bg2="lt2" tx2="dk2" accent1="accent1" accent2="accent2" accent3="accent3" accent4="accent4" accent5="accent5" accent6="accent6" hlink="hlink" folHlink="folHlink"/>
  <p:sldLayoutIdLst>
    <p:sldLayoutId id="2147483652" r:id="rId1"/>
    <p:sldLayoutId id="2147483655" r:id="rId2"/>
    <p:sldLayoutId id="2147483656" r:id="rId3"/>
    <p:sldLayoutId id="2147483657" r:id="rId4"/>
    <p:sldLayoutId id="2147483658" r:id="rId5"/>
    <p:sldLayoutId id="2147483662" r:id="rId6"/>
    <p:sldLayoutId id="2147483663" r:id="rId7"/>
    <p:sldLayoutId id="2147483665" r:id="rId8"/>
    <p:sldLayoutId id="2147483671" r:id="rId9"/>
    <p:sldLayoutId id="2147483672" r:id="rId10"/>
    <p:sldLayoutId id="2147483673" r:id="rId11"/>
    <p:sldLayoutId id="2147483676" r:id="rId12"/>
    <p:sldLayoutId id="2147483677" r:id="rId13"/>
    <p:sldLayoutId id="2147483679" r:id="rId14"/>
    <p:sldLayoutId id="2147483680" r:id="rId15"/>
    <p:sldLayoutId id="2147483681" r:id="rId16"/>
    <p:sldLayoutId id="2147483682" r:id="rId17"/>
    <p:sldLayoutId id="2147483683" r:id="rId18"/>
    <p:sldLayoutId id="2147483684" r:id="rId19"/>
  </p:sldLayoutIdLst>
  <p:hf hdr="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12.xml"/><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slideLayout" Target="../slideLayouts/slideLayout8.xml"/><Relationship Id="rId1" Type="http://schemas.openxmlformats.org/officeDocument/2006/relationships/tags" Target="../tags/tag7.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0.xml"/><Relationship Id="rId1" Type="http://schemas.openxmlformats.org/officeDocument/2006/relationships/tags" Target="../tags/tag8.xml"/><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1.xml"/><Relationship Id="rId1" Type="http://schemas.openxmlformats.org/officeDocument/2006/relationships/tags" Target="../tags/tag9.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tags" Target="../tags/tag1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image" Target="../media/image9.jpeg"/><Relationship Id="rId5" Type="http://schemas.openxmlformats.org/officeDocument/2006/relationships/hyperlink" Target="http://www.google.com/url?sa=i&amp;rct=j&amp;q=&amp;esrc=s&amp;source=images&amp;cd=&amp;cad=rja&amp;uact=8&amp;ved=0ahUKEwjBqNixwbTLAhXGaT4KHRYyCVAQjRwIBw&amp;url=http://www.carbonelearningservices.com/intervention/&amp;bvm=bv.116573086,d.cWw&amp;psig=AFQjCNGUFdpueAidjX3LlsF1XZcCo2rd5Q&amp;ust=1457643981747124" TargetMode="External"/><Relationship Id="rId4" Type="http://schemas.openxmlformats.org/officeDocument/2006/relationships/image" Target="../media/image8.w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5.xml"/><Relationship Id="rId4"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7" descr="data:image/jpg;base64,/9j/4AAQSkZJRgABAQAAAQABAAD/2wCEAAkGBhQSERUUExQVFBUWGBcZGRgYFxsYGBkYGhwXGBgYGhcYHCYfGBojGhQaHy8gIycpLCwsFx8xNTAqNSYrLCkBCQoKDgwOGg8PGiwkHyQsLCwsLTQsLywsLCwsLCosLCwsLCwsLCwsLCwsLCwsLCksLCwsLCwsLCwsLCwsLCwsLP/AABEIAPcAzAMBIgACEQEDEQH/xAAcAAABBQEBAQAAAAAAAAAAAAAGAgMEBQcAAQj/xABIEAACAQIEAwUFBAcGAwgDAAABAhEAAwQSITEFQVEGImFxgQcTMpGhscHR8BQjQlJicuEVgpKisvEkJVMWMzRDg8LS0wiTw//EABoBAAIDAQEAAAAAAAAAAAAAAAIEAAEDBQb/xAAzEQACAQIEBAQEBgIDAAAAAAABAgADEQQSITEFE0FRImGBsTSRofAjMnHB0fEUQyRC4f/aAAwDAQACEQMRAD8AHSlehaVFdlrjzpxvlXhA5044pMVV4Qjcb+NIYfWn4pLrVXhgSPkikXAKfKUgipeXaR2WkOKfIpsipeS0YIpthT7LTTLWgMzIjBFeAUsivIowYBE9FKArgKWoqXlgRQ2p5aQq06tATDEVbFPLpymkKKdUUMKet0ia5U5ivZ3pUVUhnmTfxrwiD4GlgUqauDGiOnOvCD4U4aTFXeDJWQHauTxpYMRtM8qcFskNA/M0EkjusUiKeCd0+ld7uIOnPnVXhCMZZpJFOqKWqKTq2WdR3SfTTarSm1RsiC5ls601zObCRCKbIqybCof/ADVB/lf7lpv9DXT9bb8ZF3/66YOAxI/1t8piMdhj/wBx85W5aQwqxbAryu2z/wDsH/8AOkNgpmLluOmaP9QFD/iYgf62+Rh/5VA7OvzErXWmmWrNuGt+9aP/AKtsfa1Nf2XcI+EeEOh+xqrk1V3U/Iy+dSOzD5iVpt0mKnPwy9/0rh8lJ+ymLmFdRLKw/mUr9oqWI3Elwdo3FLinsNg7lwZkRmA0JA0nePOCKkpwa9I/VPH8pqWPaVde8ioKcUVKt8Ivf9K5/gb8Kd/sm7/0rn+BvwobHtDBXvIqrTqLT6cKu/8ATuf4G/CljAXR/wCXc/wN+FCQYVxGAtKC062Fb91h5qfwrwWjzEVWskTlryKUlKa2R+NSCY0RXgWnW8a5Z5UQgx9cp2EHlrPzr1zDnwNNASam3LOcSIDcwTE+ImhMqM++MkxMzI8Pzzppo5TpyPL8alC+Qpzd7UDfYGeY8qasKDcAG0/T/agMMRkroOh1PzpVhBOnQb+teq4jKwMciNx8+VLwqiTHhvvzrp8I+MX19jOfxb4RvT3E426ba3UopSSle4JnihI3utduVePa8OlSMmtNX7ygwWUHoWAP1oL2hxtrQpBsCpRWuWySYAJPQCT8hRXkkI4YVDx4yiJOVtxOmmxjqJPzq2Nuq3i+mWRO+nyrn8UP/Fb09xOhwv4pfX2MmdjrANy5rMKPqT18qLP0UUPdirMNdI/hA8pf8+lEwxCZsudc37uYZvlM15BTpGuIC+Ib09hEDCjpSLiW1IDMqk7AkCfKd6b7QY1rNhmtx7xiESds7GAT5an0oCX2bYi9Ny5cDXCZOZiSfWN6PMBuYWD4c+JBZdtpoy4Regp0YYUD9iL13C4o4O62ZGBKc8rAFoB5KQDp1A8Z0ILWl+0UxGGag5RpV8Vx1rD2zdutkUc+ZPIAczQFi/a02b9VZ7s7u5kjyXQfM0R9u+GC9dwaOT7svczCYkgJGvlNNYjsbglQhkVTrlGaG8Y1kijDAbzoYPAipT5hlfZ7Z2sYFTW3cn4WaQRBkq3M+EA07ctx0PSKCsfwU28UBbBAzKVjXSRr15H5UeW4zQDsDB8aWxIsQR1nWwqctSg6GMtbIGq0p0bTLMQNtq6InXfSOfrSreEkTIHnS0ajuTLbDc3JE+AjT1n6U42ESDleWXUiNCOeU84r2zdUBrTzlDGGG6naY5g0h8iA5WLkgjbKAOe51PKqgiU/GMXet+7KW3dWdc0CQQNSkz8R3HkfGrqxBtsyLB7s65iAZnblynxoQ7R8Ta7ctLcK27SkZSjZ40EsY/a706gbiiThV0X1BtscoWMzaGFEFm84n1itKiWQGDTfMxElFcqJABLzqQDzgDWnrVkAyBEjUdCCwI+Y+tNRA7jTl1grHmV1P5E8qe4e5Ig7DY+ZM/X7ab4R8Wvr7GKcW+Eb09xPStdkp4rrXFa9wZ4kQT7a8UazaAQ5WdiJG4AGsHkdQKDcN2exN1c62nYHnG/3mjjtv2euXRYfRULlR1MsikgeEj69Ku+D8Z90DaNogKCMwM/CCdBHQb15fiWIPNIXW09fwrCBqIZtL/WAvZPF3bN/9HuhlDAwrcm3BHgYIo9wmJa02dNGAaD0kFZ89dPGg7tZiHusl+0jW2tFtSQdAJmY128RrVn2b7TJftn3hVGSM8mFg6Z9dh1H4inuHYkPTyPObxPCNTq56e2n9w07ZYULicwEe8RXP8xkH5lZ9aEOLg6BSATOnM+Ve9u/ajau4j/hkLqihM7yA0FjKrvGvMg+FCP/AGpxF5wVth8usKrHnMmCTyrHE11qYTlDfT6GbYfDtTxfNP5dfqIrinaW5aV7FpioJGdgYJie6DyXva9fnQ0GpzEuS7EiCSSR08KapBFCraPObsT3mhcC7UviME9m6c12y1p1ZplkzqO8eoYgTzDetENrjGJyZZRWnLmjQ6Zo1O+ooL9mWA99ibiH4TYcN6lAPXNB9KKcNkm7mKiHYFs2gK91o2nVTBnblS1VRmjvDnVc9MfrPbWEb9MtuTNxAToP2vhiBy721aEBWa8Q4wcPcs4mCttbgXxZGnOY8Rt5VoOB4hbvJntuHU8x943HrVDYTl8Y1cWHr+spe2fDxdFjN8IuGfMo0fYfpUDA4G3cCTJUKoB133IGzb0TcXtq1i5mMAKWn90p3w3oVBoX7N8VW7aQW0d2EQvehDqIk90RB1/CiN7XjPCqy8ooRqDFC6lu+5IhsmVdJMEyZ16AmmfcH3gWe8efidRHht86Im7HMZxF26tlEDNduGMqpBlFkHrv98UO4HiSYm2b1hpKwrD9pYkZsu4VgAQfEjrS1VWsD0nQ5gLZRHGtnVbm4UsDzEa6xygVW8Mxy4iyjyBoQRB5Mfuil8W4oFDnMlt2U5c20kQTHMnUR1NDnCsTft2bYa3eIIlDbtqylZI1P70gyDrQpTJW8E1AGsYZ2LCi37xwWliqrMAkakkjWk425bt2WvkZQmhRjpmOqwTyIB0PMc5p02XW3kZTAObQiV5GRrofEVUdquMsuGcBB3vdqpKhwgTwPVZEwdz10BBmYCUzWUmZxcxBZi3MmToAOpiNq0DsdxJXsOhYZoC+A1DDxjQiaz60Om+/560RdjMLnxERPdYrJiSNdJ3aJ0roV0DIfKJ0HKuPOHoygWwILAmSOhiBPM7/ADpzBJlGWZO5HSeXnpSsLfRnUZFTvLBEzuNG6z1/2pnBgqzA7iJ9M1Bwj4xPX2MLi3wj+nuJIY1J4bjPdXVfKHymcp56EdD1oY472vtYZ8hDO8TCxpO0k9aF8f7Qr7f90FtDr8TfM6fSvW18TSQFWN/KeUw+FrOQ6iw7zWPa9xZAlqzkzXpF4QdVtqe/oBqDl+gjnQl+nSgZLkKFgFVDQSIIMkb9aCeEdrLo4hbxWId7pzAOzksSh7rDXoCSB4VpfbnsbhMPbbFJcbDqxAYIxCMW2KqAYnUwNImvNPRDjMOk9hh65p6XgF2w4xNtLWZWaO9GkaiJjcwsVVdkOzpxuJW1myr8Tt0UEbeJJAH9KR2m4etm6AklSiEMQRmkSTrrz50Rey8D3t9H3KLI2JWSGH+YUJU00IEDPzat2hsfZXw7FYdv0UutwaLdlyrN173ddT1TToaLOx/Zo8PwC2ra2/fkBrjEkKzneWAzEKDAGm3KTScDjG0M2Lam4bVpXuZLl51jMLQPd3OUDnp8M1N7R8YsLZLvcZLVtGe8LbReIUAZBrKFmdAdiNpEzS2V2FjtGDywSR0gj7Q+yAxeFuXWtomKtAsHtmRdVRJUyA2wMA6ggQSCawyxhGdgqjVtunnPSvoWzxa02DN+01xsO1o3U96ZdMpuLcts0mYa0YMnesN4bhLqKl5rbi0xKq5U5SeYB57H5GtqeZQV7bTGqFYqR13lrYvtgsLcVHE3NGZdGbSAuaZCiSdIJqk4V2ivYc/qyvPRlDAT0kaVNxljMtxTuBmH93U/5SaoK1prp4tZgxCtdBaTuK8bvYlgbzlo2GgUeSiAKIuz/EGt2kcMUYSJBg6EgCZ9IoQFGWFwuVFTmAB6xJ+pq6iAi0iPYknrCDH9qL9zD3LRKnOuXMRDAHecuhkSNudaN2J9nxsYfDB2IulS17+FCSyW1HUMx16s/KBWI8SxhVSBvsPPYfU19E9pO0f6Dw25i3j3otgIDzusAqgDpn1PgDUVLCxgDKpugtMl9uXbz3t3+z8OYs2CPekH47o/Z8VQ/Np/dBrKsNiXtsGRmRhsVJBHqKRdulmLMSSSSSdyTqSfGa8o7SryxxnH7t7L71s+QQpOkCZO25PMnWibs722NiyEKzqTOcjpygxp0oIilK1A1JSLWl52BuDNkw9ruG4CQysPIz9+8iqLtjiiltgqSrRm3AAIkLm8Ty6A7bgh90WUTcBbcIZ5+O2ag/2lX2Bs29ly5o5lsqgk+mnhr1rmUReoI9WNkMELVwR0PL5RvVtwHHi3eQmZkFcp7wMjz1ifnVOtrTQdOcT86kWLgBBcExyJjnOhj7q6TAETnjQgzUrVokSSYG5IIM+W8+FSWxgZixEEKMzbTE6kctKDMf7QYyratghSSS50YmP2RGkACmOIe0F71p0a2M7IVDLoIbQ6RyExWPDlajiFqONNfYxjiNq2Hamu+nuIN8fx4v4i5cWYY6TvAAA+gqCKTRT2a7LretLiC0hLpV18MqlCI8SZpqrU3dplRpXsiybw3sReuWg4UARqG31B28dvKK9vdqb9nB4nAYnMe6os59Sq50JHiMoMdCPARoHD3v2DqA1krtuW3iNBEeZ+6s97eYe7ci9cCrAJAHNSyARrrGYfnZWg7Zt950MTSAS4G0b4236RwvD3yO/acWWPMiHg/JE9fOk9iuzGMdlxOHyAAkd94DDZlgAmKl8LthuAYqd0vIR/itD/ANxqf7M+2lixb9xiGyCTlY7QdSCeWs60xWLW0idEKW8RtDDtZ2S/TcNbUsbV60ztaI7ylnCl0bUQM1tTnG2uhmsv4X2Sxl+6lpsNf/7ybjsHUQxXNmLd0aAmRqfHStbxL5f11lzftgTAOZlHgF+MeWvhzpmx7TMOUkMW8FBOvTaKUFVlFjHf8YVX8N79pfpgcLaw36MUU2kXItvWCJzRqZYliSddST1ihD2rY2MItohFJdciLGgU6kAbAbadaT/2wz4e9jjZY27Ji2CdWbMEztGiqGYAbyQ37tZNxjtFexNxrl1pLaRyVeSr0FFTpEnM0CrWVVKqPKTV4ikqSdRoR15fZVJiLWV2A1AJg9RyPyq+4b2Lv37fvAuRBzO/nH41UcR4c1l8rUwjrfKDFGpvlzEaR3gmEz3ROy94+mw9TFFbnLr4TVdwHB5Lcnd4Y/y/sj7/AFqZj7sjvaL0/aPpyFaGYXjfZ3B/pHEsJaMQ1+3IO2VTmYfIGjL/APIntKXvWcEp7ttfev0LvIQf3Uk/+pQh2Du/85wR2m8PSZAFV/tG4x+lcTxV0GQbrKv8tuLa/RAfWpLg2K9rq41JJ7FeEUsV5FXJNfvgKxA2BNBfbPFvcuIGKd0RoO9l0gsTzkHn10HMvcjU7x9TQZ22cm5bXQ9zMR4kxv1hR9K5eGHjjmIPhlPYtA90kjXp57R+daav5hKdYJnfnHl5eFctwrBnQDn+fGk4W4MzNGwOh1k7CfnXQA1iQj/DcIHdUCNddtwDEetFmI9lrqgc3RqshRJgxoJ/pUrsh2QebyBouqdHEjoRA0PM0SYtcStg21ul2zhQzQxjKSygkbSvj0mlalYk2U2nSo4cWuwvMXv2iGOkQSD4Giz2e4G7duPkJyog7skBjOZQRtyb50PcZtFL11W1IfXz5/bRr7KMSLaYlzuMny1/Gt6uqGLURaoBDazczBiuZsq/DmCPbPTVTp+dayrtZxkXrlu2rFhbBVm/ZzNuFj9kQNecUQ9ueL3LigQUXXwLbT6d4VnLjU+dSlQKotU+k1xNe96Y9YdcAT/kOP6+9tyPI24++g3C4Bn6KOp/Ab0T8GxP/K+Ir44Y9dS8H6il9h+H28Rei4O4gA1OWW/p99aV2yjSYUEDtYwg7MqnCrXvLiC9+kFFALsCmWSXUKmkz4nTSrnH9mLGLcXsOty21xZY2rwAcETJm3nMiTISd5J5WfHuymGW0GhWYr3SWkrpsJOnpVp7FuJG7Zv2yNLdwqDEaiJ281PzrnqKzaBvoPSP1eXSGZfcwe49YycIxNhWw6WktCLdsk3CVZGBY3IJjLrAB67msg7OcN9/fVBAOpBPh4c6+nu2nZhXweKyAS1i6ACJg5SZB8xXy9wDHG1fRwpeDqo3I8KvDLiFpsK299NelvSKlqbVVKjTSalw7FYhE933WXNlIhQSROmYg5QRpOU6jfYUF9qOEv8ApCi4RPOB5QNBuYbpsaM8JibZsAhlMsT3c5u+UBt+Xw0K8Xvs+JzEFQDEHXYHfxliPnR0iMwjWIF6ZtcyRaXTb+lVeOI1NWDsQNPyKqeIqcvXUD/envOcgC5tGOC8WaxirOIS3nNpswB0BYTGvgSDVde4c+p3PPr51pXZr2e+8dGb4AGLajeNBHrr0NSe0HZa1Ys5lI7p1G4iAOXl9aV5rEzpHDKq6zIorql8UdSwKiBAHmQBJqIKaBuIgRYxS1xFclKNSSam7gEg7Ggbta49/wB185iIj4d9B13nzNEPFuMBA4B740/l0mT5aaUIYXAE999Z18TM6n5Ujh0I8RjFU5vCJFXDvc2BP2AV4bL2zqpGnMdaOOEcM0krp46TUriXCFZTI5fOJprNrB5Wmkidge0wDZLzwWhQ7HXmAMx5xoJ6Ci/tLjv0dEuMTIkkhlh9DlAULIbxkwJrK8IPc4hAAHKgjvbZoMH0MfKoWPxDl2zsW1O50E9By0NZNh7tm6GbLiiqZesbxmJ94Sx1ZiSx6kk0Q+zy/GJZCdHTbqVIP2TQsQOVW3ZPGrZxlm45hFbvaTpBB0G51rZgSpAi9NsrgmFvtHxs3lTSFtlo/mI+5B86FeyvBmxN/Kts3IjuLEtJAgE6AxOp6Uvj3Ezfu3bp0zkkDoNAB6KAPSrrsSLuHVrit7tmKlWAlxlD7A6Cc/MToNqfymmKdPsL+sUr11GZ2O8vO0PYo2sFedcE1jIAXuPiUaBtAtqdZJ9Kb7FCziUYshWQvvSpK98CC0g7MFBI0EzTlvEm+8X3e4Cw+MltSTqFJgbmI60Q4DhqWlvNbhSGOkaMuxU+h+lJ4x2IAM24bVWoSRtGzw5Hyhs0KrFQCVghm0ERplPLw6Uf9gOArhsOrQA94tdMD98AhT5LHrQLjuIDuBC0gKne1jOYMQTJidTrFP8AEO0eIwVyyLN1jbRcxsuZTLOXLmPejTTXu8ulK0T4rWJnQxrKEuSAOs0btjxcYfB3bmhIGUA8yxygfWfSsBt4a3bSLaACNxvqIBJ3MEg0S+0T2j/pYWxatlLcqzF/jLAGAIMBRJ15xy5iuAxBJQHYkD15fWl8US1QDoJ1eHUxSwrvbxMNDvoRpaW/BrQsQJ0ylvwE+IqDZIa6XMbmPx+0+tL425QhOZXT1MVCS7lgUvWuVt3jHDVAcuem338pOxlhYzDQ1S4lMxAI0LJ/qFWpvSpqnxDaGTA86ZwLMVKE7bRDjlJFqrVUWvv6TQsLhrdp7iC5oUGZRMGTqDJ0gCIH7x6UjtDwC0cLcIuOMqsFyOygExuoaCNoGw161H7K9qiLavcGUspknui4ASoYacyDr4VLu++xs27NohWPxEQI2kTqxPX61obg2mJZCt7C0zv2iYfD2r1uzhwB7u2vvCObnXXU96IJ/moVBqy7T4EWcXeRWDqtxgGGx15etVlOAWE5Ttma8Ulesa8Q0ljVwZaXGe5cbOZ1ljyPpV3h7YOSfhJH36fMfU1Ew/DyNtTuJ3M7z41LtIVgD4Sw9Dt99Z9JqotCizcqHxLG6QN9qRbxfd/PhVfcuEtJ/Z18PL5E1U0O0qL+EYXy+Ulc0aRyBB39PlVPjbwZ7hGoJ09NPsFEuLxAyGN4gn+LUED1P0oQFbdPvyi53nGl2D3hTdKCzPgJ+oH31FNiDBOsnYQ+8uqIkaeuoortXyBH586DcHdKEspgqJB9R+NaHjez11La3Ape2wBkCcs7q0ageNNJVzHxHUzm42ixGYDQSPgcVlaeYgieoP8AStK/s9Lig6oSSCQdCAxFZThpzQeen30a8K7Q5rSqtq+2TRiqZgDO2/iD61jiqL1AMgvNuFVUpswY2l3/AGJaRlaSzZpknQQCxPTZd6Bu0vGPe32MyB3RG2VSYq9452mUIFUOGZWkOhQgEZZ18yKBC8/n886rDUGTVxYy+J4hahFNDcbmSmuKyvIGfuZD0OcAgctQxP8AdpnGYZ7LLOmzCDOo/IpOFZc6qTuVj7Z+lTu0Nh71xFtiWgwPL+lL4ilzK9k3IP7zqcMxD0cNap+UHTfbTbyjGL4k1+5neNgABoAB/Uk+tc8aGo+KwF6wQt629tiJAdSsjXUSBI03pgQ2k6+dc2tSZGAfQz0+FrIyfh7S5S0SNFMeVDz95tBmJML48h6Uaripwubw+tVHYDhP6RjUEaIM394kKn+dl9JrfBrYkzkcTxBqBRa280rsbwO0/urAzi7YQJdYr+rJabvdMzmPvJM6fKp/tI46uAw3uMPpevLDP+0lvYtPIsdB/ePKl9nOM2kt3sSx/Uqb7q/IqLhRY5FyAqgjkw61j/artI2Ju3LrmXuHYawP2VHgAAPrT6qL5pxQ7EZYPYm0rNl33JNVuJwRXbUVb2cMduZ1NSUwgGrfLr/SpqTD0AgyDSQs0Z2+y2HfCYi8We3ctQQAQVaQYBBEjVTz50MWLOnL1IH21RMhBAB7wyGHFJdZIMagiTI1gjcEa7b704w8SKavsYM6852rObGdJUsOhIPhOqny5VH95BIIJ11gcuk1NxlsznXWRqI302NV+FJ9641AKrAO+7T9asSEy1wHDEvrcuXGhLQzGB8Tn4F8Jbr0OhMVnLHU1o1y7kwt4/xA8+StG/jWc007XRRb7sIqBZiZ5RF2H4M2JxORbTXYWWVIzZZWSJ0Hn40O1qnsJu27N3FX7rZQLaoDDHVmzH4QY0WhotlcESVLZdYntrwBcNg2dcJcskEKXuXUYnMCAoRSYnefCinsLjy+DtZtwgB9NPuqB7R+NWcTatWLbM4z+9ec3wgFU1YzqW/y0z2ExMM1s7SYnxEj6hqHHFqiBj0h4Csi1jTB3H3+8oO05CYq5/MD8wDWudj+ylqxg7NyXFy6iXG3YZmAbZVJA1HyFYx2pwjHFXZ1adpju8iK0vBe0+yqIhvCECr37LLAAg/AI0AHOi5hFJRrr212iYCLXqHzPvKj2u4Q2sTbd7rXDdRoUgAW0UgKqncySxk9T5V5g+DWEwwuXLalssknXcTsdKHfaH2hPEMZbNl1uKqpbUopUEsxJ0YkiM2p/CrTtvjzZwyWgdSFDeoP3KaxxNclUCk7fpHsDhkqVGdgD0/SBlvFBsUrkd03NugMgfLSjjhfB7b43JdQOps3CAfApBkbGJrOM2k9NfUa0dY663/DXrZKsVYSCQeXMedI0nZKysPP2nc4hSHJNuwk32hdnrVmzYuJ7wlmZcrXGdQIkZc5JG3Wgu0CWCqBJP5MRRDxbi12/bW3iLjMEYspgTqI1MEk61DwOE90PeNJY6KvPwEda0xZNRgx7W+pi/DsQKdBlG97x/jLrasLaB1+3rTXY7gJuqr+5e8C5lVIBiIXUkftTt+5UHiNi6A9y4DJHmByABHjWh+zDGWbeEtl7yWpYqpZ/dzlJJAJgE5nbTwrbAlqTFrbRbiAVkUXvfX+IG9vMGlhlt2rWIsZlzOl4iZkgFYnu6bzyNDVhQq5jvyou9qvERf4lcKkMq5EBBkEKoJgjcZiaGCwCkkDugn5U/Wcu1z2E5lNQosJ5hyFnNvz8+lLe8Nxqfs/rTNkHKJImPM/0k9a9ddPAVjNYi/xbLbuWgsi5GY7kaiI8d/mOlUl66Cd/wA8toqfxuz7u6Vk6BTH8RRSft+lQTckmfqJPzisTveQsTv0hXirjDNvpyioyY0NpI9QR9tErWQw1APnUO92etnXWaq01zSBg8acmWdVJG3TTSonvCMQpJ1ZSPlqKcxNqL7Ad0nXbQ6a6eYn1pq9hGzowg5TrpGh0P2j61LQr3F5L4vhc9m4WuhLdsZysw1xz3bcCNQCdfP1AOtEnaq3IB/d+wz+AoaqxfqZiRZjNB7VdiLNvDW3w2sqHknMXDKDv9gFBVnDXfctdXMLasqsQSNWBjTnt/mHWi3sh2h/UG1dMradchJ+EXCQJ/hW5lPkzeFV/aHiyrafDoFH61iQFIhSc5U+IfTTkorNSwOUxqoiFQ4lLh7joocMQWJHWQI6+JNEXZDtIyYpM5EN3Sdtf2Z9dPWqHHCLVkeB+oB++oyGNRuNqbrpbweQ9rxGiRmFS2oJmle0fDRkvbA6Ext0/D1oBvY3+MGf3Ry6dBWl4RhxHhrA/Hlg+DrqPuPrWRtbIJBEEEgjxGhpfD1CFyHpN8XQU1OZ3hr7PF99ifhhLQzep0H3mvPaHxbNihbGyiT5n+n21d9gsIMNgbmIfTPLT0RQfwn1rN+IYxrl9rjSCzTB6Hb6VmfxHJPTSMU7UEUDqbyysqWgDcwAPE6CtDNorgbROpQj5RBNBfZfDZ7wnZRJ9e798+lF2IxAyLbOeJWNdQSAd+e7D0FKlWDAjprOtVdXBRu1vnINzhdy7F5CF9zLKrbP1DdARt09dJNosx946gMRsDovgD99PjFErlGi/bG3pIJ8oprEXoFPUgW8bbzhV7J+Gm3WVfafGkWo2k/Re99oFVQxmfAYZJ+G7f06klD8oefQU12qxRhRyOb6Zfxqt4RdLAJvlZm/xBB/7K2OsXGolq+wjrScUwCwTE/P0HOk3bkHKNTvS/0IMcxkno23yq7w7R20VI2P2/7U5hSpu21aYLqD8xpUcHINNJ3HL0/3qJgsf/xNrmodftGv56VR2kndqWnF3SSN15bwq1UlQddR8z+TUzjeIzYi6TtnaI8DH3VCz9SRHnWUEzRcJjFdQykEGpqnSs94Jxg2yAT3TuOnj40b4fEgjf8ACpaaSFx7DEgFAJ2Osab79ajWi+ZVaCSQoM7zpqPvq7voHUqeYpOC4Pa92wJIdYKxsABqR4gwaBmyi81pLnIWUfa3h7pbYETsdPOaB61DjWMLWH95AZEYNpBaBG3KSN6y6pSYkaw8QgVhaeg1zOSZJJJ5mvKcw8Z1kSJEjqJ1rWLQm7a2sIiWFw1x7pAbOWyQICAQEJ313PKh6y015j8QHuFlUIvJRyH3+dNWG1oi5fVt5WULos032TN/4gE939X3fE55PyH0rzjHYe02NzFoW4ZyDctu2vIeWsk0P9leJNh1u3l2BsqQRp3n1n+6rfOjpcX7xtoe3de0SDOoOp9beU+c0o91YkTo0FR0CtInbxvd4BkQhR3FjqMwlR05egNZawFwliwUhV5bwAI7o8N6Me2/FjdS6gAC2r1tBHNslwtrzgiPSgxtBNaUlstphXYcyGHYxYLGNyB6AEn7aIsRhg7QOWv1oa7I4qUYTsft/rNEODxQ73nRqvhmdVyahMduKEFUmP4ktvK1z4Syg77TrtrtO1TMdiwNTJA8h9ZqfwjsCMYRdxJYCO7YHdCA6jM0yWIIJjaYnSidxTFzApUWqtZYIdr+KYfEC0uGtqCCxbKbhEGIH6zbaq7BcNyqZJk7x+da1jtl7O7VrBpfwtsJ7gFbygalCSy3TzJGaCTy8FrNL2JCiohDC8EpyzlibF5V0IAHWD9enrTl3GRsJHWah2sQ1wyIA6x+NPjDCddfp9BWglTipYSxiq24htuGU7EEHxGv3VcZQBoBVZjcQCY6VRkjN7GqWclTqSZnXrG1RXuqf2Y/vGuxC7HqNPs+6mtDvvWdpdo9h0U/Efz51e8H40LbZGModiJOQ/8Ax8KqsRgkVVi4HJ5AHQjeZ/DWmkUyFG5IEeJPSr0Ossi2k0a31kEbyNvOpCmKrsJYFtAq6ACIqQ93p/uaAi8sGxuJA4+M9u6dT3Br5H7eVZ4+5rROKr+quD+HwHTrWdudT51agAWhVHLm5ngrga8pSb0UznMtLsOVIIMbj5iD9DThXxFIezRFZQMfFzSJNW1rtZiLZuMrLmuZZOUaFRlDDkDHPwqizV7cahIB3hKxXYxy5eJkkySZPietMtcMedeHauKVdoMueyVw+9ZR+0h+YII++ivC39T4j6j8mgjgOI93iEJ0EwfUR9pFGLqVuKw+Fjr4E6T6zViUY/i0GU/Tz5eFaFwDiAvLbZRqQJ1Ekch5T3id/lWY46+y90xHI8yKO/ZpBw+bc57iz0Ay6DwrOqma03oVjTvNBwzlAZbMGEEEDKR5fTWgHCezHDLiHu3SLlsMTatEd1QdYefig6AbQBMzFGbXI0IMfnpqKrsa+QSSPDX8zQrcaQGNzczGu2Drax2IVAAouGANAJAaAOQ71UhxXOpfbW9OOxB/iH+lao2uVveBJF/HmImmFEyeugpkamp2CSWB/ZXbxqpInGYcwIGxI9fT1qNlA0I1Hj/SrTD8XNstABMncA7z12ImahXr5YzA9BA+VDrm20h6Zd9Z6FEeOw/3mrLg+AOcMR8ImBG50Gs68/pUEOF2hv5hz15bH1miPhDsUDN8Ta7QI5ADYCIqNeULWlmjSKVa11/PiabczTi6elDJKvtHc/4a54kf6hQLRr2iBOHjqyj60GOhBg0UqeVy12WpWCtycp0nmZ084qSTl8pFO3bzuNTIGvIACpP6KqAEqTrzHdI22gHelNlJRbhISSDlIYroTIHSYPkKmcE6QhTa1ztKmNa8bensVYCsQrBxyIBEjyOopIskxANXBAM5QOsUq1dZToY033r0ZBbJ7xckRyUDn5k/KvCBvt+etELEStohmM5uczNGuCxWa2CddAZ+tC/C/c+9T30+7BBaNyOmu/L0mjrEcSwLzbwqO1y6QFOqIG0GgbU+IAjxFUTaS15DxRV13HUa7UY+zf8A8NcX926x+a2zVHb7IXkMkoUIkvquXlBWOXX7Iq89n10RiAGVgt4CV2PcSYPPX7KpiCJBDdLsiaqOP3BlGn7Q6aDwqctyCR12qr40ZtnwoBLmedqOwd+/iWu2chVwpOZgpVsoBEc9pkdarR7L8Ru1yyvq5P8ApFalhzTeOAK7/XarvKmP4HgdgwWvzPKMh/zTTvEsGCAmHtXW1+JVYiPOI1rW8NggRJHr+dqkjCqOQ+VVml2mHJ2TxZOmHuecQD6k1XY21csu1twUZdCpjTn99fQfdHSso9qWBnGhlyjNaQnUDUFl+xRVhixtJaDmHsliqwRrJ6RzP3fKitLcAAbAQANBHnQ86/o+JUMZUqFJnrufCG5dKLlwTBS3Tl1oDVU2PSbCi2to1bWKVcaFNQLPGkbNuMszMeXI61H4xxJDZcBtWGUaHn5+FGBeZTztACbSqNSXGnoao/7M+LMO8D8IBnxggRA9a9w94oFVzNstI55fHzj76scQ+R81u8DaiYRoYeajWZ6/MVZYrpKC31vKq7gVU5lBIGsNEx46fdS3JkRKkx3Y+UKNvLSrgcUd7ALhWcElCQJjkfqdedVljDsWzjMtxdZAk6ftVKbM19LWkdQttd57a3gMJIIysoHmFMtl22NLfB54yDdtF1JGm5MRU5rQYK1wqZBJyDK4PKRl9a63giyZhHcG/dDayfXblS71VXW+sdoYOtVsVXTz2lfawirqV3MMNcwA6SIFe3+4qEmM2aMgGaJg5mkDwp170zmPe0AMkAR1AHSvWtQCoWUk96CIJ5oSOfTw9a1Wzga6/e0Xqq9MlWH8Svw9rO2g9ACSfGBMVKu4bclGWBpA1J6kk12FBUOiMDmgNJK7bQfumr/gmBUOL124CEEe6Qly2kQ0iPQD5UFauKep/wDT9/pLo0DV0H9ff6wYv8NKzl7wAEka6nXXKTA/CohWCNSCOm80QPjCXbe0haVSSpMHSQD9lNXsOl7M4BVmYZcqwscycz1sHYDUaTIqOkqcTxO7cWHu3HXkGdiB45Sa0z2QH/hrwHK4J9UH4UBW+ENnKaEjNqmVhIBJEjmQNBRt7JWa3cuq4yrdClM3dzFZnKDvAblULqRoZArbzRCMw/P21WcXuxbadgDJirTFsqDM7Kg17xIUfM6UI9ou3GDW06++W48Hu2+9J5ajuj51QlS2wGLVkDDUEAiNZnX76cuMzmMhC85iT4VjHDe0+Jw4y2rrAfuwGWfDNP061Oudu8a29wxzhFGnPltRZJU1x8YF0Gp201pm7egTcYIOhIHzNY9f7SYpoPvroVpiIWY0I7keHzqBis8/rJJOsMSWjqZ1FTKO8uazje12Gt6e+U/ynMT6jSsx7XcWXFYk3FEDKq6iCYnUj1+lVuU5d9POkwKsC0qTWstfYF2C90946kgdYGtWWH7TfqhZve8OQR3CBmHIFpBiIHpXV1ZZQZorESmxvEQzH3aC2kABRyjnPWrN8LkUe+tuy6a51X/TJrq6qZyCqdDIFBu0dNzCr8WHeNpF2R9fwp25gkDA2kCyQveYuTJiBsBvzFdXVtywtzr8zADZv6nY3A+7dxcBDgAKVIM9ZkbU0oZ2GgBiNAASB1Irq6uYa7ugJ7Tv4TB0gA5Fz5y9wPZ/MAWlYInUEMOe2qmPMeVeYvhS2iTBcmYGyKNYnXMx8tPGurq5gqsWnVubykvIHbvaeQ2HpSHshGGUi4uhhhzHga6urpAkTOrQSp+YR7DcOa6VW2SXZjIhVCjcRr515geDK11bQ0LTLnvFQJJgczpXV1MLXdke/QXH1nm6+HSnXCLtcftPLloIywWuWyyqUuQTrpodh6U/c4cTdvWw5/UySBoGQbkdDBEg9dDyrq6o7Gmxy9v3H8yKodRfy+oP8SF/boGilrayCSCZJXaIH20xxrtP746W100DN3my8hPhrXV1MMils1tYqHYC19JHwmFY2mvXCWtq2ULmjvsGjrERPpVYz11dR9IAknBW82nPlUqxmzhYzNIA7xGvSRFdXUZ/JeQfmhPax9le4VBdFzNC6ZtmgmJIkanehvHtzXVWJ70kz1nMJmurqUoUwpzDraMVnLaHpIa2xqZ28KQBXV1OERef/9k="/>
          <p:cNvSpPr>
            <a:spLocks noChangeAspect="1" noChangeArrowheads="1"/>
          </p:cNvSpPr>
          <p:nvPr/>
        </p:nvSpPr>
        <p:spPr bwMode="auto">
          <a:xfrm>
            <a:off x="195262" y="-647386"/>
            <a:ext cx="1285875" cy="1552576"/>
          </a:xfrm>
          <a:prstGeom prst="rect">
            <a:avLst/>
          </a:prstGeom>
          <a:noFill/>
          <a:ln w="9525">
            <a:noFill/>
            <a:miter lim="800000"/>
            <a:headEnd/>
            <a:tailEnd/>
          </a:ln>
        </p:spPr>
        <p:txBody>
          <a:bodyPr/>
          <a:lstStyle/>
          <a:p>
            <a:endParaRPr lang="en-US" dirty="0"/>
          </a:p>
        </p:txBody>
      </p:sp>
      <p:sp>
        <p:nvSpPr>
          <p:cNvPr id="4099" name="AutoShape 19" descr="data:image/jpg;base64,/9j/4AAQSkZJRgABAQAAAQABAAD/2wCEAAkGBhQSERUUExQVFBUWGBcZGRgYFxsYGBkYGhwXGBgYGhcYHCYfGBojGhQaHy8gIycpLCwsFx8xNTAqNSYrLCkBCQoKDgwOGg8PGiwkHyQsLCwsLTQsLywsLCwsLCosLCwsLCwsLCwsLCwsLCwsLCksLCwsLCwsLCwsLCwsLCwsLP/AABEIAPcAzAMBIgACEQEDEQH/xAAcAAABBQEBAQAAAAAAAAAAAAAGAgMEBQcAAQj/xABIEAACAQIEAwUFBAcGAwgDAAABAhEAAwQSITEFQVEGImFxgQcTMpGhscHR8BQjQlJicuEVgpKisvEkJVMWMzRDg8LS0wiTw//EABoBAAIDAQEAAAAAAAAAAAAAAAIEAAEDBQb/xAAzEQACAQIEBAQEBgIDAAAAAAABAgADEQQSITEFE0FRImGBsTSRofAjMnHB0fEUQyRC4f/aAAwDAQACEQMRAD8AHSlehaVFdlrjzpxvlXhA5044pMVV4Qjcb+NIYfWn4pLrVXhgSPkikXAKfKUgipeXaR2WkOKfIpsipeS0YIpthT7LTTLWgMzIjBFeAUsivIowYBE9FKArgKWoqXlgRQ2p5aQq06tATDEVbFPLpymkKKdUUMKet0ia5U5ivZ3pUVUhnmTfxrwiD4GlgUqauDGiOnOvCD4U4aTFXeDJWQHauTxpYMRtM8qcFskNA/M0EkjusUiKeCd0+ld7uIOnPnVXhCMZZpJFOqKWqKTq2WdR3SfTTarSm1RsiC5ls601zObCRCKbIqybCof/ADVB/lf7lpv9DXT9bb8ZF3/66YOAxI/1t8piMdhj/wBx85W5aQwqxbAryu2z/wDsH/8AOkNgpmLluOmaP9QFD/iYgf62+Rh/5VA7OvzErXWmmWrNuGt+9aP/AKtsfa1Nf2XcI+EeEOh+xqrk1V3U/Iy+dSOzD5iVpt0mKnPwy9/0rh8lJ+ymLmFdRLKw/mUr9oqWI3Elwdo3FLinsNg7lwZkRmA0JA0nePOCKkpwa9I/VPH8pqWPaVde8ioKcUVKt8Ivf9K5/gb8Kd/sm7/0rn+BvwobHtDBXvIqrTqLT6cKu/8ATuf4G/CljAXR/wCXc/wN+FCQYVxGAtKC062Fb91h5qfwrwWjzEVWskTlryKUlKa2R+NSCY0RXgWnW8a5Z5UQgx9cp2EHlrPzr1zDnwNNASam3LOcSIDcwTE+ImhMqM++MkxMzI8Pzzppo5TpyPL8alC+Qpzd7UDfYGeY8qasKDcAG0/T/agMMRkroOh1PzpVhBOnQb+teq4jKwMciNx8+VLwqiTHhvvzrp8I+MX19jOfxb4RvT3E426ba3UopSSle4JnihI3utduVePa8OlSMmtNX7ygwWUHoWAP1oL2hxtrQpBsCpRWuWySYAJPQCT8hRXkkI4YVDx4yiJOVtxOmmxjqJPzq2Nuq3i+mWRO+nyrn8UP/Fb09xOhwv4pfX2MmdjrANy5rMKPqT18qLP0UUPdirMNdI/hA8pf8+lEwxCZsudc37uYZvlM15BTpGuIC+Ib09hEDCjpSLiW1IDMqk7AkCfKd6b7QY1rNhmtx7xiESds7GAT5an0oCX2bYi9Ny5cDXCZOZiSfWN6PMBuYWD4c+JBZdtpoy4Regp0YYUD9iL13C4o4O62ZGBKc8rAFoB5KQDp1A8Z0ILWl+0UxGGag5RpV8Vx1rD2zdutkUc+ZPIAczQFi/a02b9VZ7s7u5kjyXQfM0R9u+GC9dwaOT7svczCYkgJGvlNNYjsbglQhkVTrlGaG8Y1kijDAbzoYPAipT5hlfZ7Z2sYFTW3cn4WaQRBkq3M+EA07ctx0PSKCsfwU28UBbBAzKVjXSRr15H5UeW4zQDsDB8aWxIsQR1nWwqctSg6GMtbIGq0p0bTLMQNtq6InXfSOfrSreEkTIHnS0ajuTLbDc3JE+AjT1n6U42ESDleWXUiNCOeU84r2zdUBrTzlDGGG6naY5g0h8iA5WLkgjbKAOe51PKqgiU/GMXet+7KW3dWdc0CQQNSkz8R3HkfGrqxBtsyLB7s65iAZnblynxoQ7R8Ta7ctLcK27SkZSjZ40EsY/a706gbiiThV0X1BtscoWMzaGFEFm84n1itKiWQGDTfMxElFcqJABLzqQDzgDWnrVkAyBEjUdCCwI+Y+tNRA7jTl1grHmV1P5E8qe4e5Ig7DY+ZM/X7ab4R8Wvr7GKcW+Eb09xPStdkp4rrXFa9wZ4kQT7a8UazaAQ5WdiJG4AGsHkdQKDcN2exN1c62nYHnG/3mjjtv2euXRYfRULlR1MsikgeEj69Ku+D8Z90DaNogKCMwM/CCdBHQb15fiWIPNIXW09fwrCBqIZtL/WAvZPF3bN/9HuhlDAwrcm3BHgYIo9wmJa02dNGAaD0kFZ89dPGg7tZiHusl+0jW2tFtSQdAJmY128RrVn2b7TJftn3hVGSM8mFg6Z9dh1H4inuHYkPTyPObxPCNTq56e2n9w07ZYULicwEe8RXP8xkH5lZ9aEOLg6BSATOnM+Ve9u/ajau4j/hkLqihM7yA0FjKrvGvMg+FCP/AGpxF5wVth8usKrHnMmCTyrHE11qYTlDfT6GbYfDtTxfNP5dfqIrinaW5aV7FpioJGdgYJie6DyXva9fnQ0GpzEuS7EiCSSR08KapBFCraPObsT3mhcC7UviME9m6c12y1p1ZplkzqO8eoYgTzDetENrjGJyZZRWnLmjQ6Zo1O+ooL9mWA99ibiH4TYcN6lAPXNB9KKcNkm7mKiHYFs2gK91o2nVTBnblS1VRmjvDnVc9MfrPbWEb9MtuTNxAToP2vhiBy721aEBWa8Q4wcPcs4mCttbgXxZGnOY8Rt5VoOB4hbvJntuHU8x943HrVDYTl8Y1cWHr+spe2fDxdFjN8IuGfMo0fYfpUDA4G3cCTJUKoB133IGzb0TcXtq1i5mMAKWn90p3w3oVBoX7N8VW7aQW0d2EQvehDqIk90RB1/CiN7XjPCqy8ooRqDFC6lu+5IhsmVdJMEyZ16AmmfcH3gWe8efidRHht86Im7HMZxF26tlEDNduGMqpBlFkHrv98UO4HiSYm2b1hpKwrD9pYkZsu4VgAQfEjrS1VWsD0nQ5gLZRHGtnVbm4UsDzEa6xygVW8Mxy4iyjyBoQRB5Mfuil8W4oFDnMlt2U5c20kQTHMnUR1NDnCsTft2bYa3eIIlDbtqylZI1P70gyDrQpTJW8E1AGsYZ2LCi37xwWliqrMAkakkjWk425bt2WvkZQmhRjpmOqwTyIB0PMc5p02XW3kZTAObQiV5GRrofEVUdquMsuGcBB3vdqpKhwgTwPVZEwdz10BBmYCUzWUmZxcxBZi3MmToAOpiNq0DsdxJXsOhYZoC+A1DDxjQiaz60Om+/560RdjMLnxERPdYrJiSNdJ3aJ0roV0DIfKJ0HKuPOHoygWwILAmSOhiBPM7/ADpzBJlGWZO5HSeXnpSsLfRnUZFTvLBEzuNG6z1/2pnBgqzA7iJ9M1Bwj4xPX2MLi3wj+nuJIY1J4bjPdXVfKHymcp56EdD1oY472vtYZ8hDO8TCxpO0k9aF8f7Qr7f90FtDr8TfM6fSvW18TSQFWN/KeUw+FrOQ6iw7zWPa9xZAlqzkzXpF4QdVtqe/oBqDl+gjnQl+nSgZLkKFgFVDQSIIMkb9aCeEdrLo4hbxWId7pzAOzksSh7rDXoCSB4VpfbnsbhMPbbFJcbDqxAYIxCMW2KqAYnUwNImvNPRDjMOk9hh65p6XgF2w4xNtLWZWaO9GkaiJjcwsVVdkOzpxuJW1myr8Tt0UEbeJJAH9KR2m4etm6AklSiEMQRmkSTrrz50Rey8D3t9H3KLI2JWSGH+YUJU00IEDPzat2hsfZXw7FYdv0UutwaLdlyrN173ddT1TToaLOx/Zo8PwC2ra2/fkBrjEkKzneWAzEKDAGm3KTScDjG0M2Lam4bVpXuZLl51jMLQPd3OUDnp8M1N7R8YsLZLvcZLVtGe8LbReIUAZBrKFmdAdiNpEzS2V2FjtGDywSR0gj7Q+yAxeFuXWtomKtAsHtmRdVRJUyA2wMA6ggQSCawyxhGdgqjVtunnPSvoWzxa02DN+01xsO1o3U96ZdMpuLcts0mYa0YMnesN4bhLqKl5rbi0xKq5U5SeYB57H5GtqeZQV7bTGqFYqR13lrYvtgsLcVHE3NGZdGbSAuaZCiSdIJqk4V2ivYc/qyvPRlDAT0kaVNxljMtxTuBmH93U/5SaoK1prp4tZgxCtdBaTuK8bvYlgbzlo2GgUeSiAKIuz/EGt2kcMUYSJBg6EgCZ9IoQFGWFwuVFTmAB6xJ+pq6iAi0iPYknrCDH9qL9zD3LRKnOuXMRDAHecuhkSNudaN2J9nxsYfDB2IulS17+FCSyW1HUMx16s/KBWI8SxhVSBvsPPYfU19E9pO0f6Dw25i3j3otgIDzusAqgDpn1PgDUVLCxgDKpugtMl9uXbz3t3+z8OYs2CPekH47o/Z8VQ/Np/dBrKsNiXtsGRmRhsVJBHqKRdulmLMSSSSSdyTqSfGa8o7SryxxnH7t7L71s+QQpOkCZO25PMnWibs722NiyEKzqTOcjpygxp0oIilK1A1JSLWl52BuDNkw9ruG4CQysPIz9+8iqLtjiiltgqSrRm3AAIkLm8Ty6A7bgh90WUTcBbcIZ5+O2ag/2lX2Bs29ly5o5lsqgk+mnhr1rmUReoI9WNkMELVwR0PL5RvVtwHHi3eQmZkFcp7wMjz1ifnVOtrTQdOcT86kWLgBBcExyJjnOhj7q6TAETnjQgzUrVokSSYG5IIM+W8+FSWxgZixEEKMzbTE6kctKDMf7QYyratghSSS50YmP2RGkACmOIe0F71p0a2M7IVDLoIbQ6RyExWPDlajiFqONNfYxjiNq2Hamu+nuIN8fx4v4i5cWYY6TvAAA+gqCKTRT2a7LretLiC0hLpV18MqlCI8SZpqrU3dplRpXsiybw3sReuWg4UARqG31B28dvKK9vdqb9nB4nAYnMe6os59Sq50JHiMoMdCPARoHD3v2DqA1krtuW3iNBEeZ+6s97eYe7ci9cCrAJAHNSyARrrGYfnZWg7Zt950MTSAS4G0b4236RwvD3yO/acWWPMiHg/JE9fOk9iuzGMdlxOHyAAkd94DDZlgAmKl8LthuAYqd0vIR/itD/ANxqf7M+2lixb9xiGyCTlY7QdSCeWs60xWLW0idEKW8RtDDtZ2S/TcNbUsbV60ztaI7ylnCl0bUQM1tTnG2uhmsv4X2Sxl+6lpsNf/7ybjsHUQxXNmLd0aAmRqfHStbxL5f11lzftgTAOZlHgF+MeWvhzpmx7TMOUkMW8FBOvTaKUFVlFjHf8YVX8N79pfpgcLaw36MUU2kXItvWCJzRqZYliSddST1ihD2rY2MItohFJdciLGgU6kAbAbadaT/2wz4e9jjZY27Ji2CdWbMEztGiqGYAbyQ37tZNxjtFexNxrl1pLaRyVeSr0FFTpEnM0CrWVVKqPKTV4ikqSdRoR15fZVJiLWV2A1AJg9RyPyq+4b2Lv37fvAuRBzO/nH41UcR4c1l8rUwjrfKDFGpvlzEaR3gmEz3ROy94+mw9TFFbnLr4TVdwHB5Lcnd4Y/y/sj7/AFqZj7sjvaL0/aPpyFaGYXjfZ3B/pHEsJaMQ1+3IO2VTmYfIGjL/APIntKXvWcEp7ttfev0LvIQf3Uk/+pQh2Du/85wR2m8PSZAFV/tG4x+lcTxV0GQbrKv8tuLa/RAfWpLg2K9rq41JJ7FeEUsV5FXJNfvgKxA2BNBfbPFvcuIGKd0RoO9l0gsTzkHn10HMvcjU7x9TQZ22cm5bXQ9zMR4kxv1hR9K5eGHjjmIPhlPYtA90kjXp57R+daav5hKdYJnfnHl5eFctwrBnQDn+fGk4W4MzNGwOh1k7CfnXQA1iQj/DcIHdUCNddtwDEetFmI9lrqgc3RqshRJgxoJ/pUrsh2QebyBouqdHEjoRA0PM0SYtcStg21ul2zhQzQxjKSygkbSvj0mlalYk2U2nSo4cWuwvMXv2iGOkQSD4Giz2e4G7duPkJyog7skBjOZQRtyb50PcZtFL11W1IfXz5/bRr7KMSLaYlzuMny1/Gt6uqGLURaoBDazczBiuZsq/DmCPbPTVTp+dayrtZxkXrlu2rFhbBVm/ZzNuFj9kQNecUQ9ueL3LigQUXXwLbT6d4VnLjU+dSlQKotU+k1xNe96Y9YdcAT/kOP6+9tyPI24++g3C4Bn6KOp/Ab0T8GxP/K+Ir44Y9dS8H6il9h+H28Rei4O4gA1OWW/p99aV2yjSYUEDtYwg7MqnCrXvLiC9+kFFALsCmWSXUKmkz4nTSrnH9mLGLcXsOty21xZY2rwAcETJm3nMiTISd5J5WfHuymGW0GhWYr3SWkrpsJOnpVp7FuJG7Zv2yNLdwqDEaiJ281PzrnqKzaBvoPSP1eXSGZfcwe49YycIxNhWw6WktCLdsk3CVZGBY3IJjLrAB67msg7OcN9/fVBAOpBPh4c6+nu2nZhXweKyAS1i6ACJg5SZB8xXy9wDHG1fRwpeDqo3I8KvDLiFpsK299NelvSKlqbVVKjTSalw7FYhE933WXNlIhQSROmYg5QRpOU6jfYUF9qOEv8ApCi4RPOB5QNBuYbpsaM8JibZsAhlMsT3c5u+UBt+Xw0K8Xvs+JzEFQDEHXYHfxliPnR0iMwjWIF6ZtcyRaXTb+lVeOI1NWDsQNPyKqeIqcvXUD/envOcgC5tGOC8WaxirOIS3nNpswB0BYTGvgSDVde4c+p3PPr51pXZr2e+8dGb4AGLajeNBHrr0NSe0HZa1Ys5lI7p1G4iAOXl9aV5rEzpHDKq6zIorql8UdSwKiBAHmQBJqIKaBuIgRYxS1xFclKNSSam7gEg7Ggbta49/wB185iIj4d9B13nzNEPFuMBA4B740/l0mT5aaUIYXAE999Z18TM6n5Ujh0I8RjFU5vCJFXDvc2BP2AV4bL2zqpGnMdaOOEcM0krp46TUriXCFZTI5fOJprNrB5Wmkidge0wDZLzwWhQ7HXmAMx5xoJ6Ci/tLjv0dEuMTIkkhlh9DlAULIbxkwJrK8IPc4hAAHKgjvbZoMH0MfKoWPxDl2zsW1O50E9By0NZNh7tm6GbLiiqZesbxmJ94Sx1ZiSx6kk0Q+zy/GJZCdHTbqVIP2TQsQOVW3ZPGrZxlm45hFbvaTpBB0G51rZgSpAi9NsrgmFvtHxs3lTSFtlo/mI+5B86FeyvBmxN/Kts3IjuLEtJAgE6AxOp6Uvj3Ezfu3bp0zkkDoNAB6KAPSrrsSLuHVrit7tmKlWAlxlD7A6Cc/MToNqfymmKdPsL+sUr11GZ2O8vO0PYo2sFedcE1jIAXuPiUaBtAtqdZJ9Kb7FCziUYshWQvvSpK98CC0g7MFBI0EzTlvEm+8X3e4Cw+MltSTqFJgbmI60Q4DhqWlvNbhSGOkaMuxU+h+lJ4x2IAM24bVWoSRtGzw5Hyhs0KrFQCVghm0ERplPLw6Uf9gOArhsOrQA94tdMD98AhT5LHrQLjuIDuBC0gKne1jOYMQTJidTrFP8AEO0eIwVyyLN1jbRcxsuZTLOXLmPejTTXu8ulK0T4rWJnQxrKEuSAOs0btjxcYfB3bmhIGUA8yxygfWfSsBt4a3bSLaACNxvqIBJ3MEg0S+0T2j/pYWxatlLcqzF/jLAGAIMBRJ15xy5iuAxBJQHYkD15fWl8US1QDoJ1eHUxSwrvbxMNDvoRpaW/BrQsQJ0ylvwE+IqDZIa6XMbmPx+0+tL425QhOZXT1MVCS7lgUvWuVt3jHDVAcuem338pOxlhYzDQ1S4lMxAI0LJ/qFWpvSpqnxDaGTA86ZwLMVKE7bRDjlJFqrVUWvv6TQsLhrdp7iC5oUGZRMGTqDJ0gCIH7x6UjtDwC0cLcIuOMqsFyOygExuoaCNoGw161H7K9qiLavcGUspknui4ASoYacyDr4VLu++xs27NohWPxEQI2kTqxPX61obg2mJZCt7C0zv2iYfD2r1uzhwB7u2vvCObnXXU96IJ/moVBqy7T4EWcXeRWDqtxgGGx15etVlOAWE5Ttma8Ulesa8Q0ljVwZaXGe5cbOZ1ljyPpV3h7YOSfhJH36fMfU1Ew/DyNtTuJ3M7z41LtIVgD4Sw9Dt99Z9JqotCizcqHxLG6QN9qRbxfd/PhVfcuEtJ/Z18PL5E1U0O0qL+EYXy+Ulc0aRyBB39PlVPjbwZ7hGoJ09NPsFEuLxAyGN4gn+LUED1P0oQFbdPvyi53nGl2D3hTdKCzPgJ+oH31FNiDBOsnYQ+8uqIkaeuoortXyBH586DcHdKEspgqJB9R+NaHjez11La3Ape2wBkCcs7q0ageNNJVzHxHUzm42ixGYDQSPgcVlaeYgieoP8AStK/s9Lig6oSSCQdCAxFZThpzQeen30a8K7Q5rSqtq+2TRiqZgDO2/iD61jiqL1AMgvNuFVUpswY2l3/AGJaRlaSzZpknQQCxPTZd6Bu0vGPe32MyB3RG2VSYq9452mUIFUOGZWkOhQgEZZ18yKBC8/n886rDUGTVxYy+J4hahFNDcbmSmuKyvIGfuZD0OcAgctQxP8AdpnGYZ7LLOmzCDOo/IpOFZc6qTuVj7Z+lTu0Nh71xFtiWgwPL+lL4ilzK9k3IP7zqcMxD0cNap+UHTfbTbyjGL4k1+5neNgABoAB/Uk+tc8aGo+KwF6wQt629tiJAdSsjXUSBI03pgQ2k6+dc2tSZGAfQz0+FrIyfh7S5S0SNFMeVDz95tBmJML48h6Uaripwubw+tVHYDhP6RjUEaIM394kKn+dl9JrfBrYkzkcTxBqBRa280rsbwO0/urAzi7YQJdYr+rJabvdMzmPvJM6fKp/tI46uAw3uMPpevLDP+0lvYtPIsdB/ePKl9nOM2kt3sSx/Uqb7q/IqLhRY5FyAqgjkw61j/artI2Ju3LrmXuHYawP2VHgAAPrT6qL5pxQ7EZYPYm0rNl33JNVuJwRXbUVb2cMduZ1NSUwgGrfLr/SpqTD0AgyDSQs0Z2+y2HfCYi8We3ctQQAQVaQYBBEjVTz50MWLOnL1IH21RMhBAB7wyGHFJdZIMagiTI1gjcEa7b704w8SKavsYM6852rObGdJUsOhIPhOqny5VH95BIIJ11gcuk1NxlsznXWRqI302NV+FJ9641AKrAO+7T9asSEy1wHDEvrcuXGhLQzGB8Tn4F8Jbr0OhMVnLHU1o1y7kwt4/xA8+StG/jWc007XRRb7sIqBZiZ5RF2H4M2JxORbTXYWWVIzZZWSJ0Hn40O1qnsJu27N3FX7rZQLaoDDHVmzH4QY0WhotlcESVLZdYntrwBcNg2dcJcskEKXuXUYnMCAoRSYnefCinsLjy+DtZtwgB9NPuqB7R+NWcTatWLbM4z+9ec3wgFU1YzqW/y0z2ExMM1s7SYnxEj6hqHHFqiBj0h4Csi1jTB3H3+8oO05CYq5/MD8wDWudj+ylqxg7NyXFy6iXG3YZmAbZVJA1HyFYx2pwjHFXZ1adpju8iK0vBe0+yqIhvCECr37LLAAg/AI0AHOi5hFJRrr212iYCLXqHzPvKj2u4Q2sTbd7rXDdRoUgAW0UgKqncySxk9T5V5g+DWEwwuXLalssknXcTsdKHfaH2hPEMZbNl1uKqpbUopUEsxJ0YkiM2p/CrTtvjzZwyWgdSFDeoP3KaxxNclUCk7fpHsDhkqVGdgD0/SBlvFBsUrkd03NugMgfLSjjhfB7b43JdQOps3CAfApBkbGJrOM2k9NfUa0dY663/DXrZKsVYSCQeXMedI0nZKysPP2nc4hSHJNuwk32hdnrVmzYuJ7wlmZcrXGdQIkZc5JG3Wgu0CWCqBJP5MRRDxbi12/bW3iLjMEYspgTqI1MEk61DwOE90PeNJY6KvPwEda0xZNRgx7W+pi/DsQKdBlG97x/jLrasLaB1+3rTXY7gJuqr+5e8C5lVIBiIXUkftTt+5UHiNi6A9y4DJHmByABHjWh+zDGWbeEtl7yWpYqpZ/dzlJJAJgE5nbTwrbAlqTFrbRbiAVkUXvfX+IG9vMGlhlt2rWIsZlzOl4iZkgFYnu6bzyNDVhQq5jvyou9qvERf4lcKkMq5EBBkEKoJgjcZiaGCwCkkDugn5U/Wcu1z2E5lNQosJ5hyFnNvz8+lLe8Nxqfs/rTNkHKJImPM/0k9a9ddPAVjNYi/xbLbuWgsi5GY7kaiI8d/mOlUl66Cd/wA8toqfxuz7u6Vk6BTH8RRSft+lQTckmfqJPzisTveQsTv0hXirjDNvpyioyY0NpI9QR9tErWQw1APnUO92etnXWaq01zSBg8acmWdVJG3TTSonvCMQpJ1ZSPlqKcxNqL7Ad0nXbQ6a6eYn1pq9hGzowg5TrpGh0P2j61LQr3F5L4vhc9m4WuhLdsZysw1xz3bcCNQCdfP1AOtEnaq3IB/d+wz+AoaqxfqZiRZjNB7VdiLNvDW3w2sqHknMXDKDv9gFBVnDXfctdXMLasqsQSNWBjTnt/mHWi3sh2h/UG1dMradchJ+EXCQJ/hW5lPkzeFV/aHiyrafDoFH61iQFIhSc5U+IfTTkorNSwOUxqoiFQ4lLh7joocMQWJHWQI6+JNEXZDtIyYpM5EN3Sdtf2Z9dPWqHHCLVkeB+oB++oyGNRuNqbrpbweQ9rxGiRmFS2oJmle0fDRkvbA6Ext0/D1oBvY3+MGf3Ry6dBWl4RhxHhrA/Hlg+DrqPuPrWRtbIJBEEEgjxGhpfD1CFyHpN8XQU1OZ3hr7PF99ifhhLQzep0H3mvPaHxbNihbGyiT5n+n21d9gsIMNgbmIfTPLT0RQfwn1rN+IYxrl9rjSCzTB6Hb6VmfxHJPTSMU7UEUDqbyysqWgDcwAPE6CtDNorgbROpQj5RBNBfZfDZ7wnZRJ9e798+lF2IxAyLbOeJWNdQSAd+e7D0FKlWDAjprOtVdXBRu1vnINzhdy7F5CF9zLKrbP1DdARt09dJNosx946gMRsDovgD99PjFErlGi/bG3pIJ8oprEXoFPUgW8bbzhV7J+Gm3WVfafGkWo2k/Re99oFVQxmfAYZJ+G7f06klD8oefQU12qxRhRyOb6Zfxqt4RdLAJvlZm/xBB/7K2OsXGolq+wjrScUwCwTE/P0HOk3bkHKNTvS/0IMcxkno23yq7w7R20VI2P2/7U5hSpu21aYLqD8xpUcHINNJ3HL0/3qJgsf/xNrmodftGv56VR2kndqWnF3SSN15bwq1UlQddR8z+TUzjeIzYi6TtnaI8DH3VCz9SRHnWUEzRcJjFdQykEGpqnSs94Jxg2yAT3TuOnj40b4fEgjf8ACpaaSFx7DEgFAJ2Osab79ajWi+ZVaCSQoM7zpqPvq7voHUqeYpOC4Pa92wJIdYKxsABqR4gwaBmyi81pLnIWUfa3h7pbYETsdPOaB61DjWMLWH95AZEYNpBaBG3KSN6y6pSYkaw8QgVhaeg1zOSZJJJ5mvKcw8Z1kSJEjqJ1rWLQm7a2sIiWFw1x7pAbOWyQICAQEJ313PKh6y015j8QHuFlUIvJRyH3+dNWG1oi5fVt5WULos032TN/4gE939X3fE55PyH0rzjHYe02NzFoW4ZyDctu2vIeWsk0P9leJNh1u3l2BsqQRp3n1n+6rfOjpcX7xtoe3de0SDOoOp9beU+c0o91YkTo0FR0CtInbxvd4BkQhR3FjqMwlR05egNZawFwliwUhV5bwAI7o8N6Me2/FjdS6gAC2r1tBHNslwtrzgiPSgxtBNaUlstphXYcyGHYxYLGNyB6AEn7aIsRhg7QOWv1oa7I4qUYTsft/rNEODxQ73nRqvhmdVyahMduKEFUmP4ktvK1z4Syg77TrtrtO1TMdiwNTJA8h9ZqfwjsCMYRdxJYCO7YHdCA6jM0yWIIJjaYnSidxTFzApUWqtZYIdr+KYfEC0uGtqCCxbKbhEGIH6zbaq7BcNyqZJk7x+da1jtl7O7VrBpfwtsJ7gFbygalCSy3TzJGaCTy8FrNL2JCiohDC8EpyzlibF5V0IAHWD9enrTl3GRsJHWah2sQ1wyIA6x+NPjDCddfp9BWglTipYSxiq24htuGU7EEHxGv3VcZQBoBVZjcQCY6VRkjN7GqWclTqSZnXrG1RXuqf2Y/vGuxC7HqNPs+6mtDvvWdpdo9h0U/Efz51e8H40LbZGModiJOQ/8Ax8KqsRgkVVi4HJ5AHQjeZ/DWmkUyFG5IEeJPSr0Ossi2k0a31kEbyNvOpCmKrsJYFtAq6ACIqQ93p/uaAi8sGxuJA4+M9u6dT3Br5H7eVZ4+5rROKr+quD+HwHTrWdudT51agAWhVHLm5ngrga8pSb0UznMtLsOVIIMbj5iD9DThXxFIezRFZQMfFzSJNW1rtZiLZuMrLmuZZOUaFRlDDkDHPwqizV7cahIB3hKxXYxy5eJkkySZPietMtcMedeHauKVdoMueyVw+9ZR+0h+YII++ivC39T4j6j8mgjgOI93iEJ0EwfUR9pFGLqVuKw+Fjr4E6T6zViUY/i0GU/Tz5eFaFwDiAvLbZRqQJ1Ekch5T3id/lWY46+y90xHI8yKO/ZpBw+bc57iz0Ay6DwrOqma03oVjTvNBwzlAZbMGEEEDKR5fTWgHCezHDLiHu3SLlsMTatEd1QdYefig6AbQBMzFGbXI0IMfnpqKrsa+QSSPDX8zQrcaQGNzczGu2Drax2IVAAouGANAJAaAOQ71UhxXOpfbW9OOxB/iH+lao2uVveBJF/HmImmFEyeugpkamp2CSWB/ZXbxqpInGYcwIGxI9fT1qNlA0I1Hj/SrTD8XNstABMncA7z12ImahXr5YzA9BA+VDrm20h6Zd9Z6FEeOw/3mrLg+AOcMR8ImBG50Gs68/pUEOF2hv5hz15bH1miPhDsUDN8Ta7QI5ADYCIqNeULWlmjSKVa11/PiabczTi6elDJKvtHc/4a54kf6hQLRr2iBOHjqyj60GOhBg0UqeVy12WpWCtycp0nmZ084qSTl8pFO3bzuNTIGvIACpP6KqAEqTrzHdI22gHelNlJRbhISSDlIYroTIHSYPkKmcE6QhTa1ztKmNa8bensVYCsQrBxyIBEjyOopIskxANXBAM5QOsUq1dZToY033r0ZBbJ7xckRyUDn5k/KvCBvt+etELEStohmM5uczNGuCxWa2CddAZ+tC/C/c+9T30+7BBaNyOmu/L0mjrEcSwLzbwqO1y6QFOqIG0GgbU+IAjxFUTaS15DxRV13HUa7UY+zf8A8NcX926x+a2zVHb7IXkMkoUIkvquXlBWOXX7Iq89n10RiAGVgt4CV2PcSYPPX7KpiCJBDdLsiaqOP3BlGn7Q6aDwqctyCR12qr40ZtnwoBLmedqOwd+/iWu2chVwpOZgpVsoBEc9pkdarR7L8Ru1yyvq5P8ApFalhzTeOAK7/XarvKmP4HgdgwWvzPKMh/zTTvEsGCAmHtXW1+JVYiPOI1rW8NggRJHr+dqkjCqOQ+VVml2mHJ2TxZOmHuecQD6k1XY21csu1twUZdCpjTn99fQfdHSso9qWBnGhlyjNaQnUDUFl+xRVhixtJaDmHsliqwRrJ6RzP3fKitLcAAbAQANBHnQ86/o+JUMZUqFJnrufCG5dKLlwTBS3Tl1oDVU2PSbCi2to1bWKVcaFNQLPGkbNuMszMeXI61H4xxJDZcBtWGUaHn5+FGBeZTztACbSqNSXGnoao/7M+LMO8D8IBnxggRA9a9w94oFVzNstI55fHzj76scQ+R81u8DaiYRoYeajWZ6/MVZYrpKC31vKq7gVU5lBIGsNEx46fdS3JkRKkx3Y+UKNvLSrgcUd7ALhWcElCQJjkfqdedVljDsWzjMtxdZAk6ftVKbM19LWkdQttd57a3gMJIIysoHmFMtl22NLfB54yDdtF1JGm5MRU5rQYK1wqZBJyDK4PKRl9a63giyZhHcG/dDayfXblS71VXW+sdoYOtVsVXTz2lfawirqV3MMNcwA6SIFe3+4qEmM2aMgGaJg5mkDwp170zmPe0AMkAR1AHSvWtQCoWUk96CIJ5oSOfTw9a1Wzga6/e0Xqq9MlWH8Svw9rO2g9ACSfGBMVKu4bclGWBpA1J6kk12FBUOiMDmgNJK7bQfumr/gmBUOL124CEEe6Qly2kQ0iPQD5UFauKep/wDT9/pLo0DV0H9ff6wYv8NKzl7wAEka6nXXKTA/CohWCNSCOm80QPjCXbe0haVSSpMHSQD9lNXsOl7M4BVmYZcqwscycz1sHYDUaTIqOkqcTxO7cWHu3HXkGdiB45Sa0z2QH/hrwHK4J9UH4UBW+ENnKaEjNqmVhIBJEjmQNBRt7JWa3cuq4yrdClM3dzFZnKDvAblULqRoZArbzRCMw/P21WcXuxbadgDJirTFsqDM7Kg17xIUfM6UI9ou3GDW06++W48Hu2+9J5ajuj51QlS2wGLVkDDUEAiNZnX76cuMzmMhC85iT4VjHDe0+Jw4y2rrAfuwGWfDNP061Oudu8a29wxzhFGnPltRZJU1x8YF0Gp201pm7egTcYIOhIHzNY9f7SYpoPvroVpiIWY0I7keHzqBis8/rJJOsMSWjqZ1FTKO8uazje12Gt6e+U/ynMT6jSsx7XcWXFYk3FEDKq6iCYnUj1+lVuU5d9POkwKsC0qTWstfYF2C90946kgdYGtWWH7TfqhZve8OQR3CBmHIFpBiIHpXV1ZZQZorESmxvEQzH3aC2kABRyjnPWrN8LkUe+tuy6a51X/TJrq6qZyCqdDIFBu0dNzCr8WHeNpF2R9fwp25gkDA2kCyQveYuTJiBsBvzFdXVtywtzr8zADZv6nY3A+7dxcBDgAKVIM9ZkbU0oZ2GgBiNAASB1Irq6uYa7ugJ7Tv4TB0gA5Fz5y9wPZ/MAWlYInUEMOe2qmPMeVeYvhS2iTBcmYGyKNYnXMx8tPGurq5gqsWnVubykvIHbvaeQ2HpSHshGGUi4uhhhzHga6urpAkTOrQSp+YR7DcOa6VW2SXZjIhVCjcRr515geDK11bQ0LTLnvFQJJgczpXV1MLXdke/QXH1nm6+HSnXCLtcftPLloIywWuWyyqUuQTrpodh6U/c4cTdvWw5/UySBoGQbkdDBEg9dDyrq6o7Gmxy9v3H8yKodRfy+oP8SF/boGilrayCSCZJXaIH20xxrtP746W100DN3my8hPhrXV1MMils1tYqHYC19JHwmFY2mvXCWtq2ULmjvsGjrERPpVYz11dR9IAknBW82nPlUqxmzhYzNIA7xGvSRFdXUZ/JeQfmhPax9le4VBdFzNC6ZtmgmJIkanehvHtzXVWJ70kz1nMJmurqUoUwpzDraMVnLaHpIa2xqZ28KQBXV1OERef/9k="/>
          <p:cNvSpPr>
            <a:spLocks noChangeAspect="1" noChangeArrowheads="1"/>
          </p:cNvSpPr>
          <p:nvPr/>
        </p:nvSpPr>
        <p:spPr bwMode="auto">
          <a:xfrm>
            <a:off x="220979" y="-626020"/>
            <a:ext cx="1285875" cy="1552576"/>
          </a:xfrm>
          <a:prstGeom prst="rect">
            <a:avLst/>
          </a:prstGeom>
          <a:noFill/>
          <a:ln w="9525">
            <a:noFill/>
            <a:miter lim="800000"/>
            <a:headEnd/>
            <a:tailEnd/>
          </a:ln>
        </p:spPr>
        <p:txBody>
          <a:bodyPr/>
          <a:lstStyle/>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43233"/>
            <a:ext cx="733049" cy="783323"/>
          </a:xfrm>
          <a:prstGeom prst="rect">
            <a:avLst/>
          </a:prstGeom>
          <a:effectLst>
            <a:glow rad="228600">
              <a:schemeClr val="bg1">
                <a:alpha val="40000"/>
              </a:schemeClr>
            </a:glow>
          </a:effectLst>
        </p:spPr>
      </p:pic>
      <p:sp>
        <p:nvSpPr>
          <p:cNvPr id="3" name="TextBox 2"/>
          <p:cNvSpPr txBox="1"/>
          <p:nvPr/>
        </p:nvSpPr>
        <p:spPr>
          <a:xfrm>
            <a:off x="838200" y="2057400"/>
            <a:ext cx="4267200" cy="400110"/>
          </a:xfrm>
          <a:prstGeom prst="rect">
            <a:avLst/>
          </a:prstGeom>
          <a:noFill/>
        </p:spPr>
        <p:txBody>
          <a:bodyPr wrap="square" rtlCol="0">
            <a:spAutoFit/>
          </a:bodyPr>
          <a:lstStyle/>
          <a:p>
            <a:r>
              <a:rPr lang="en-US" sz="2000" b="1" i="1" dirty="0">
                <a:solidFill>
                  <a:srgbClr val="C00000"/>
                </a:solidFill>
                <a:latin typeface="Arial" pitchFamily="34" charset="0"/>
                <a:cs typeface="Arial" pitchFamily="34" charset="0"/>
              </a:rPr>
              <a:t>Deborah Davis-</a:t>
            </a:r>
            <a:r>
              <a:rPr lang="en-US" sz="2000" b="1" i="1" dirty="0" err="1">
                <a:solidFill>
                  <a:srgbClr val="C00000"/>
                </a:solidFill>
                <a:latin typeface="Arial" pitchFamily="34" charset="0"/>
                <a:cs typeface="Arial" pitchFamily="34" charset="0"/>
              </a:rPr>
              <a:t>Leicht</a:t>
            </a:r>
            <a:r>
              <a:rPr lang="en-US" sz="2000" b="1" i="1" dirty="0">
                <a:solidFill>
                  <a:srgbClr val="C00000"/>
                </a:solidFill>
                <a:latin typeface="Arial" pitchFamily="34" charset="0"/>
                <a:cs typeface="Arial" pitchFamily="34" charset="0"/>
              </a:rPr>
              <a:t>/Facilitator</a:t>
            </a:r>
          </a:p>
        </p:txBody>
      </p:sp>
    </p:spTree>
    <p:extLst>
      <p:ext uri="{BB962C8B-B14F-4D97-AF65-F5344CB8AC3E}">
        <p14:creationId xmlns:p14="http://schemas.microsoft.com/office/powerpoint/2010/main" val="2379598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686800" cy="4525963"/>
          </a:xfrm>
        </p:spPr>
        <p:txBody>
          <a:bodyPr>
            <a:normAutofit/>
          </a:bodyPr>
          <a:lstStyle/>
          <a:p>
            <a:pPr marL="0" indent="0">
              <a:buNone/>
            </a:pPr>
            <a:r>
              <a:rPr lang="en-US" sz="2400" dirty="0">
                <a:latin typeface="Arial" pitchFamily="34" charset="0"/>
                <a:cs typeface="Arial" pitchFamily="34" charset="0"/>
              </a:rPr>
              <a:t>Five chapters, all dedicated to understanding the characteristics, challenges, and opportunities that come with working on virtual teams … ANY team, to be honest!</a:t>
            </a:r>
          </a:p>
          <a:p>
            <a:pPr marL="0" indent="0">
              <a:buNone/>
            </a:pPr>
            <a:endParaRPr lang="en-US" sz="2400" dirty="0">
              <a:latin typeface="Arial" pitchFamily="34" charset="0"/>
              <a:cs typeface="Arial" pitchFamily="34" charset="0"/>
            </a:endParaRPr>
          </a:p>
          <a:p>
            <a:r>
              <a:rPr lang="en-US" sz="2000" b="1" i="1" dirty="0">
                <a:solidFill>
                  <a:srgbClr val="002060"/>
                </a:solidFill>
                <a:latin typeface="Arial" pitchFamily="34" charset="0"/>
                <a:cs typeface="Arial" pitchFamily="34" charset="0"/>
              </a:rPr>
              <a:t>Analyze Virtual Workplace Realities</a:t>
            </a:r>
          </a:p>
          <a:p>
            <a:r>
              <a:rPr lang="en-US" sz="2000" b="1" i="1" dirty="0">
                <a:solidFill>
                  <a:srgbClr val="C00000"/>
                </a:solidFill>
                <a:latin typeface="Arial" pitchFamily="34" charset="0"/>
                <a:cs typeface="Arial" pitchFamily="34" charset="0"/>
              </a:rPr>
              <a:t>Overcome Distance and Cultural Factors</a:t>
            </a:r>
          </a:p>
          <a:p>
            <a:r>
              <a:rPr lang="en-US" sz="2000" b="1" i="1" dirty="0">
                <a:solidFill>
                  <a:srgbClr val="002060"/>
                </a:solidFill>
                <a:latin typeface="Arial" pitchFamily="34" charset="0"/>
                <a:cs typeface="Arial" pitchFamily="34" charset="0"/>
              </a:rPr>
              <a:t>Feel the Impact of Accountability and Shared Vision</a:t>
            </a:r>
          </a:p>
          <a:p>
            <a:r>
              <a:rPr lang="en-US" sz="2000" b="1" i="1" dirty="0">
                <a:solidFill>
                  <a:srgbClr val="C00000"/>
                </a:solidFill>
                <a:latin typeface="Arial" pitchFamily="34" charset="0"/>
                <a:cs typeface="Arial" pitchFamily="34" charset="0"/>
              </a:rPr>
              <a:t>Learn How to Mitigate Conflict</a:t>
            </a:r>
          </a:p>
          <a:p>
            <a:r>
              <a:rPr lang="en-US" sz="2000" b="1" i="1" dirty="0">
                <a:solidFill>
                  <a:srgbClr val="002060"/>
                </a:solidFill>
                <a:latin typeface="Arial" pitchFamily="34" charset="0"/>
                <a:cs typeface="Arial" pitchFamily="34" charset="0"/>
              </a:rPr>
              <a:t>Identify Outstanding Best Virtual Practices</a:t>
            </a:r>
          </a:p>
          <a:p>
            <a:endParaRPr lang="en-US" sz="2400" i="1" dirty="0">
              <a:solidFill>
                <a:srgbClr val="002060"/>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71F9C827-55FE-4AE0-85CD-951E20504B63}" type="slidenum">
              <a:rPr lang="en-US" smtClean="0"/>
              <a:pPr/>
              <a:t>10</a:t>
            </a:fld>
            <a:endParaRPr lang="en-US" dirty="0"/>
          </a:p>
        </p:txBody>
      </p:sp>
      <p:pic>
        <p:nvPicPr>
          <p:cNvPr id="9"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4917693"/>
            <a:ext cx="2663961" cy="1920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p:cNvGrpSpPr/>
          <p:nvPr/>
        </p:nvGrpSpPr>
        <p:grpSpPr>
          <a:xfrm>
            <a:off x="0" y="205872"/>
            <a:ext cx="9144000" cy="1198552"/>
            <a:chOff x="0" y="205872"/>
            <a:chExt cx="9144000" cy="1198552"/>
          </a:xfrm>
        </p:grpSpPr>
        <p:sp>
          <p:nvSpPr>
            <p:cNvPr id="11" name="Rectangle 3"/>
            <p:cNvSpPr>
              <a:spLocks noChangeArrowheads="1"/>
            </p:cNvSpPr>
            <p:nvPr/>
          </p:nvSpPr>
          <p:spPr bwMode="auto">
            <a:xfrm>
              <a:off x="0" y="205872"/>
              <a:ext cx="9144000" cy="708528"/>
            </a:xfrm>
            <a:prstGeom prst="rect">
              <a:avLst/>
            </a:prstGeom>
            <a:solidFill>
              <a:srgbClr val="0070C0"/>
            </a:solidFill>
            <a:ln w="9525">
              <a:noFill/>
              <a:miter lim="800000"/>
              <a:headEnd/>
              <a:tailEnd/>
            </a:ln>
          </p:spPr>
          <p:txBody>
            <a:bodyPr lIns="92075" tIns="46038" rIns="92075" bIns="46038">
              <a:spAutoFit/>
            </a:bodyPr>
            <a:lstStyle/>
            <a:p>
              <a:pPr algn="ctr" eaLnBrk="0" hangingPunct="0"/>
              <a:r>
                <a:rPr lang="en-US" sz="4000" b="1">
                  <a:solidFill>
                    <a:schemeClr val="bg1"/>
                  </a:solidFill>
                  <a:latin typeface="Trebuchet MS" pitchFamily="34" charset="0"/>
                </a:rPr>
                <a:t>Leveraging NMA’s PD Resources</a:t>
              </a:r>
              <a:endParaRPr lang="en-US" sz="4000" b="1" dirty="0">
                <a:solidFill>
                  <a:schemeClr val="bg1"/>
                </a:solidFill>
                <a:latin typeface="Trebuchet MS" pitchFamily="34" charset="0"/>
              </a:endParaRPr>
            </a:p>
          </p:txBody>
        </p:sp>
        <p:sp>
          <p:nvSpPr>
            <p:cNvPr id="12" name="Rectangle 3"/>
            <p:cNvSpPr>
              <a:spLocks noChangeArrowheads="1"/>
            </p:cNvSpPr>
            <p:nvPr/>
          </p:nvSpPr>
          <p:spPr bwMode="auto">
            <a:xfrm>
              <a:off x="0" y="880562"/>
              <a:ext cx="9144000" cy="523862"/>
            </a:xfrm>
            <a:prstGeom prst="rect">
              <a:avLst/>
            </a:prstGeom>
            <a:solidFill>
              <a:schemeClr val="bg1"/>
            </a:solidFill>
            <a:ln w="9525">
              <a:noFill/>
              <a:miter lim="800000"/>
              <a:headEnd/>
              <a:tailEnd/>
            </a:ln>
          </p:spPr>
          <p:txBody>
            <a:bodyPr lIns="92075" tIns="46038" rIns="92075" bIns="46038">
              <a:spAutoFit/>
            </a:bodyPr>
            <a:lstStyle/>
            <a:p>
              <a:pPr algn="ctr" eaLnBrk="0" hangingPunct="0"/>
              <a:r>
                <a:rPr lang="en-US" sz="2800" b="1" dirty="0">
                  <a:solidFill>
                    <a:srgbClr val="C00000"/>
                  </a:solidFill>
                  <a:latin typeface="Trebuchet MS" pitchFamily="34" charset="0"/>
                </a:rPr>
                <a:t>Building Virtual Teams</a:t>
              </a:r>
            </a:p>
          </p:txBody>
        </p:sp>
      </p:grpSp>
      <p:sp>
        <p:nvSpPr>
          <p:cNvPr id="8" name="TextBox 7"/>
          <p:cNvSpPr txBox="1"/>
          <p:nvPr/>
        </p:nvSpPr>
        <p:spPr>
          <a:xfrm rot="807727">
            <a:off x="7065954" y="3339117"/>
            <a:ext cx="1432560" cy="646331"/>
          </a:xfrm>
          <a:prstGeom prst="rect">
            <a:avLst/>
          </a:prstGeom>
          <a:solidFill>
            <a:schemeClr val="accent2">
              <a:lumMod val="40000"/>
              <a:lumOff val="60000"/>
            </a:schemeClr>
          </a:solidFill>
        </p:spPr>
        <p:txBody>
          <a:bodyPr wrap="square" rtlCol="0">
            <a:spAutoFit/>
          </a:bodyPr>
          <a:lstStyle/>
          <a:p>
            <a:r>
              <a:rPr lang="en-US" b="1" dirty="0">
                <a:latin typeface="Arial" panose="020B0604020202020204" pitchFamily="34" charset="0"/>
                <a:cs typeface="Arial" panose="020B0604020202020204" pitchFamily="34" charset="0"/>
              </a:rPr>
              <a:t>Details at nma1.org!</a:t>
            </a:r>
          </a:p>
        </p:txBody>
      </p:sp>
    </p:spTree>
    <p:custDataLst>
      <p:tags r:id="rId1"/>
    </p:custDataLst>
    <p:extLst>
      <p:ext uri="{BB962C8B-B14F-4D97-AF65-F5344CB8AC3E}">
        <p14:creationId xmlns:p14="http://schemas.microsoft.com/office/powerpoint/2010/main" val="2792462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5510" y="1676400"/>
            <a:ext cx="8686800" cy="1485900"/>
          </a:xfrm>
        </p:spPr>
        <p:txBody>
          <a:bodyPr>
            <a:normAutofit/>
          </a:bodyPr>
          <a:lstStyle/>
          <a:p>
            <a:pPr marL="109728" indent="0" algn="ctr">
              <a:lnSpc>
                <a:spcPct val="150000"/>
              </a:lnSpc>
              <a:spcBef>
                <a:spcPts val="600"/>
              </a:spcBef>
              <a:buNone/>
            </a:pPr>
            <a:r>
              <a:rPr lang="en-US" sz="3200" b="1" dirty="0">
                <a:solidFill>
                  <a:schemeClr val="accent4"/>
                </a:solidFill>
                <a:latin typeface="Arial" pitchFamily="34" charset="0"/>
                <a:cs typeface="Arial" pitchFamily="34" charset="0"/>
              </a:rPr>
              <a:t>Monthly Live </a:t>
            </a:r>
            <a:r>
              <a:rPr lang="en-US" sz="3200" b="1" dirty="0" err="1">
                <a:solidFill>
                  <a:schemeClr val="accent4"/>
                </a:solidFill>
                <a:latin typeface="Arial" pitchFamily="34" charset="0"/>
                <a:cs typeface="Arial" pitchFamily="34" charset="0"/>
              </a:rPr>
              <a:t>OnLine</a:t>
            </a:r>
            <a:r>
              <a:rPr lang="en-US" sz="3200" b="1" dirty="0">
                <a:solidFill>
                  <a:schemeClr val="accent4"/>
                </a:solidFill>
                <a:latin typeface="Arial" pitchFamily="34" charset="0"/>
                <a:cs typeface="Arial" pitchFamily="34" charset="0"/>
              </a:rPr>
              <a:t> Webinars</a:t>
            </a:r>
          </a:p>
          <a:p>
            <a:pPr marL="109728" indent="0" algn="ctr">
              <a:lnSpc>
                <a:spcPct val="150000"/>
              </a:lnSpc>
              <a:spcBef>
                <a:spcPts val="600"/>
              </a:spcBef>
              <a:buNone/>
            </a:pPr>
            <a:r>
              <a:rPr lang="en-US" sz="2200" b="1" dirty="0">
                <a:latin typeface="Arial" pitchFamily="34" charset="0"/>
                <a:cs typeface="Arial" pitchFamily="34" charset="0"/>
              </a:rPr>
              <a:t>Third Thursday of the Month – 12:00 noon and 3:00 pm EST</a:t>
            </a:r>
          </a:p>
          <a:p>
            <a:pPr>
              <a:lnSpc>
                <a:spcPct val="150000"/>
              </a:lnSpc>
              <a:spcBef>
                <a:spcPts val="600"/>
              </a:spcBef>
            </a:pPr>
            <a:endParaRPr lang="en-US" dirty="0">
              <a:latin typeface="Arial" pitchFamily="34" charset="0"/>
              <a:cs typeface="Arial" pitchFamily="34" charset="0"/>
            </a:endParaRPr>
          </a:p>
        </p:txBody>
      </p:sp>
      <p:sp>
        <p:nvSpPr>
          <p:cNvPr id="5" name="Slide Number Placeholder 4"/>
          <p:cNvSpPr>
            <a:spLocks noGrp="1"/>
          </p:cNvSpPr>
          <p:nvPr>
            <p:ph type="sldNum" sz="quarter" idx="12"/>
          </p:nvPr>
        </p:nvSpPr>
        <p:spPr>
          <a:xfrm>
            <a:off x="6655580" y="6475399"/>
            <a:ext cx="2133600" cy="365125"/>
          </a:xfrm>
        </p:spPr>
        <p:txBody>
          <a:bodyPr/>
          <a:lstStyle/>
          <a:p>
            <a:fld id="{71F9C827-55FE-4AE0-85CD-951E20504B63}" type="slidenum">
              <a:rPr lang="en-US" smtClean="0"/>
              <a:pPr/>
              <a:t>11</a:t>
            </a:fld>
            <a:endParaRPr lang="en-US" dirty="0"/>
          </a:p>
        </p:txBody>
      </p:sp>
      <p:grpSp>
        <p:nvGrpSpPr>
          <p:cNvPr id="6" name="Group 5"/>
          <p:cNvGrpSpPr/>
          <p:nvPr/>
        </p:nvGrpSpPr>
        <p:grpSpPr>
          <a:xfrm>
            <a:off x="0" y="205872"/>
            <a:ext cx="9144000" cy="1165728"/>
            <a:chOff x="0" y="205872"/>
            <a:chExt cx="9144000" cy="1198552"/>
          </a:xfrm>
        </p:grpSpPr>
        <p:sp>
          <p:nvSpPr>
            <p:cNvPr id="7" name="Rectangle 3"/>
            <p:cNvSpPr>
              <a:spLocks noChangeArrowheads="1"/>
            </p:cNvSpPr>
            <p:nvPr/>
          </p:nvSpPr>
          <p:spPr bwMode="auto">
            <a:xfrm>
              <a:off x="0" y="205872"/>
              <a:ext cx="9144000" cy="708528"/>
            </a:xfrm>
            <a:prstGeom prst="rect">
              <a:avLst/>
            </a:prstGeom>
            <a:solidFill>
              <a:srgbClr val="0070C0"/>
            </a:solidFill>
            <a:ln w="9525">
              <a:noFill/>
              <a:miter lim="800000"/>
              <a:headEnd/>
              <a:tailEnd/>
            </a:ln>
          </p:spPr>
          <p:txBody>
            <a:bodyPr lIns="92075" tIns="46038" rIns="92075" bIns="46038">
              <a:spAutoFit/>
            </a:bodyPr>
            <a:lstStyle/>
            <a:p>
              <a:pPr algn="ctr" eaLnBrk="0" hangingPunct="0"/>
              <a:r>
                <a:rPr lang="en-US" sz="4000" b="1" dirty="0">
                  <a:solidFill>
                    <a:schemeClr val="bg1"/>
                  </a:solidFill>
                  <a:latin typeface="Trebuchet MS" pitchFamily="34" charset="0"/>
                </a:rPr>
                <a:t>Leveraging NMA’s PD Resources</a:t>
              </a:r>
            </a:p>
          </p:txBody>
        </p:sp>
        <p:sp>
          <p:nvSpPr>
            <p:cNvPr id="8" name="Rectangle 3"/>
            <p:cNvSpPr>
              <a:spLocks noChangeArrowheads="1"/>
            </p:cNvSpPr>
            <p:nvPr/>
          </p:nvSpPr>
          <p:spPr bwMode="auto">
            <a:xfrm>
              <a:off x="0" y="880562"/>
              <a:ext cx="9144000" cy="523862"/>
            </a:xfrm>
            <a:prstGeom prst="rect">
              <a:avLst/>
            </a:prstGeom>
            <a:solidFill>
              <a:schemeClr val="bg1"/>
            </a:solidFill>
            <a:ln w="9525">
              <a:noFill/>
              <a:miter lim="800000"/>
              <a:headEnd/>
              <a:tailEnd/>
            </a:ln>
          </p:spPr>
          <p:txBody>
            <a:bodyPr lIns="92075" tIns="46038" rIns="92075" bIns="46038">
              <a:spAutoFit/>
            </a:bodyPr>
            <a:lstStyle/>
            <a:p>
              <a:pPr algn="ctr" eaLnBrk="0" hangingPunct="0"/>
              <a:endParaRPr lang="en-US" sz="2800" b="1" dirty="0">
                <a:solidFill>
                  <a:srgbClr val="92D050"/>
                </a:solidFill>
                <a:latin typeface="Trebuchet MS" pitchFamily="34" charset="0"/>
              </a:endParaRPr>
            </a:p>
          </p:txBody>
        </p:sp>
      </p:grpSp>
      <p:pic>
        <p:nvPicPr>
          <p:cNvPr id="1028" name="Picture 4" descr="Image result for webinars"/>
          <p:cNvPicPr>
            <a:picLocks noChangeAspect="1" noChangeArrowheads="1"/>
          </p:cNvPicPr>
          <p:nvPr/>
        </p:nvPicPr>
        <p:blipFill>
          <a:blip r:embed="rId3" cstate="print"/>
          <a:srcRect/>
          <a:stretch>
            <a:fillRect/>
          </a:stretch>
        </p:blipFill>
        <p:spPr bwMode="auto">
          <a:xfrm>
            <a:off x="2057400" y="5368472"/>
            <a:ext cx="2247900" cy="999067"/>
          </a:xfrm>
          <a:prstGeom prst="rect">
            <a:avLst/>
          </a:prstGeom>
          <a:noFill/>
        </p:spPr>
      </p:pic>
      <p:sp>
        <p:nvSpPr>
          <p:cNvPr id="10" name="TextBox 9"/>
          <p:cNvSpPr txBox="1"/>
          <p:nvPr/>
        </p:nvSpPr>
        <p:spPr>
          <a:xfrm>
            <a:off x="4684150" y="5544841"/>
            <a:ext cx="3781734" cy="646331"/>
          </a:xfrm>
          <a:prstGeom prst="rect">
            <a:avLst/>
          </a:prstGeom>
          <a:solidFill>
            <a:schemeClr val="bg1">
              <a:lumMod val="85000"/>
            </a:schemeClr>
          </a:solidFill>
        </p:spPr>
        <p:txBody>
          <a:bodyPr wrap="square" rtlCol="0">
            <a:spAutoFit/>
          </a:bodyPr>
          <a:lstStyle/>
          <a:p>
            <a:r>
              <a:rPr lang="en-US" b="1" dirty="0">
                <a:solidFill>
                  <a:srgbClr val="C00000"/>
                </a:solidFill>
              </a:rPr>
              <a:t>All are archived on our website</a:t>
            </a:r>
          </a:p>
          <a:p>
            <a:r>
              <a:rPr lang="en-US" b="1" dirty="0">
                <a:solidFill>
                  <a:srgbClr val="C00000"/>
                </a:solidFill>
              </a:rPr>
              <a:t>for viewing 24/7!</a:t>
            </a:r>
          </a:p>
        </p:txBody>
      </p:sp>
      <p:sp>
        <p:nvSpPr>
          <p:cNvPr id="9" name="Rectangle 3"/>
          <p:cNvSpPr>
            <a:spLocks noChangeArrowheads="1"/>
          </p:cNvSpPr>
          <p:nvPr/>
        </p:nvSpPr>
        <p:spPr bwMode="auto">
          <a:xfrm>
            <a:off x="0" y="880562"/>
            <a:ext cx="9144000" cy="523862"/>
          </a:xfrm>
          <a:prstGeom prst="rect">
            <a:avLst/>
          </a:prstGeom>
          <a:noFill/>
          <a:ln w="9525">
            <a:noFill/>
            <a:miter lim="800000"/>
            <a:headEnd/>
            <a:tailEnd/>
          </a:ln>
        </p:spPr>
        <p:txBody>
          <a:bodyPr lIns="92075" tIns="46038" rIns="92075" bIns="46038">
            <a:spAutoFit/>
          </a:bodyPr>
          <a:lstStyle/>
          <a:p>
            <a:pPr algn="ctr" eaLnBrk="0" hangingPunct="0"/>
            <a:r>
              <a:rPr lang="en-US" sz="2800" b="1" dirty="0">
                <a:solidFill>
                  <a:srgbClr val="C00000"/>
                </a:solidFill>
                <a:latin typeface="Trebuchet MS" pitchFamily="34" charset="0"/>
              </a:rPr>
              <a:t>Engage Your Members</a:t>
            </a:r>
          </a:p>
        </p:txBody>
      </p:sp>
      <p:sp>
        <p:nvSpPr>
          <p:cNvPr id="11" name="TextBox 10"/>
          <p:cNvSpPr txBox="1"/>
          <p:nvPr/>
        </p:nvSpPr>
        <p:spPr>
          <a:xfrm rot="734066">
            <a:off x="7291216" y="3410634"/>
            <a:ext cx="1432560" cy="646331"/>
          </a:xfrm>
          <a:prstGeom prst="rect">
            <a:avLst/>
          </a:prstGeom>
          <a:solidFill>
            <a:schemeClr val="accent2">
              <a:lumMod val="40000"/>
              <a:lumOff val="60000"/>
            </a:schemeClr>
          </a:solidFill>
        </p:spPr>
        <p:txBody>
          <a:bodyPr wrap="square" rtlCol="0">
            <a:spAutoFit/>
          </a:bodyPr>
          <a:lstStyle/>
          <a:p>
            <a:r>
              <a:rPr lang="en-US" b="1" dirty="0">
                <a:latin typeface="Arial" panose="020B0604020202020204" pitchFamily="34" charset="0"/>
                <a:cs typeface="Arial" panose="020B0604020202020204" pitchFamily="34" charset="0"/>
              </a:rPr>
              <a:t>Details at nma1.org!</a:t>
            </a:r>
          </a:p>
        </p:txBody>
      </p:sp>
      <p:sp>
        <p:nvSpPr>
          <p:cNvPr id="3" name="TextBox 2"/>
          <p:cNvSpPr txBox="1"/>
          <p:nvPr/>
        </p:nvSpPr>
        <p:spPr>
          <a:xfrm>
            <a:off x="1531620" y="3733800"/>
            <a:ext cx="6274580" cy="830997"/>
          </a:xfrm>
          <a:prstGeom prst="rect">
            <a:avLst/>
          </a:prstGeom>
          <a:noFill/>
        </p:spPr>
        <p:txBody>
          <a:bodyPr wrap="square" rtlCol="0">
            <a:spAutoFit/>
          </a:bodyPr>
          <a:lstStyle/>
          <a:p>
            <a:r>
              <a:rPr lang="en-US" sz="2400" b="1" u="sng" dirty="0">
                <a:solidFill>
                  <a:srgbClr val="002060"/>
                </a:solidFill>
                <a:latin typeface="MV Boli" panose="02000500030200090000" pitchFamily="2" charset="0"/>
                <a:cs typeface="MV Boli" panose="02000500030200090000" pitchFamily="2" charset="0"/>
              </a:rPr>
              <a:t>Coming May 21</a:t>
            </a:r>
            <a:r>
              <a:rPr lang="en-US" sz="2400" b="1" dirty="0">
                <a:solidFill>
                  <a:srgbClr val="002060"/>
                </a:solidFill>
                <a:latin typeface="MV Boli" panose="02000500030200090000" pitchFamily="2" charset="0"/>
                <a:cs typeface="MV Boli" panose="02000500030200090000" pitchFamily="2" charset="0"/>
              </a:rPr>
              <a:t>: “The Art of War …  From the Broadsword to the Boardroom”</a:t>
            </a:r>
          </a:p>
        </p:txBody>
      </p:sp>
    </p:spTree>
    <p:extLst>
      <p:ext uri="{BB962C8B-B14F-4D97-AF65-F5344CB8AC3E}">
        <p14:creationId xmlns:p14="http://schemas.microsoft.com/office/powerpoint/2010/main" val="4026665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1F9C827-55FE-4AE0-85CD-951E20504B63}" type="slidenum">
              <a:rPr lang="en-US" smtClean="0"/>
              <a:pPr/>
              <a:t>12</a:t>
            </a:fld>
            <a:endParaRPr lang="en-US" dirty="0"/>
          </a:p>
        </p:txBody>
      </p:sp>
      <p:grpSp>
        <p:nvGrpSpPr>
          <p:cNvPr id="9" name="Group 8"/>
          <p:cNvGrpSpPr/>
          <p:nvPr/>
        </p:nvGrpSpPr>
        <p:grpSpPr>
          <a:xfrm>
            <a:off x="0" y="205872"/>
            <a:ext cx="9144000" cy="1198552"/>
            <a:chOff x="0" y="205872"/>
            <a:chExt cx="9144000" cy="1198552"/>
          </a:xfrm>
        </p:grpSpPr>
        <p:sp>
          <p:nvSpPr>
            <p:cNvPr id="10" name="Rectangle 3"/>
            <p:cNvSpPr>
              <a:spLocks noChangeArrowheads="1"/>
            </p:cNvSpPr>
            <p:nvPr/>
          </p:nvSpPr>
          <p:spPr bwMode="auto">
            <a:xfrm>
              <a:off x="0" y="205872"/>
              <a:ext cx="9144000" cy="708528"/>
            </a:xfrm>
            <a:prstGeom prst="rect">
              <a:avLst/>
            </a:prstGeom>
            <a:solidFill>
              <a:srgbClr val="0070C0"/>
            </a:solidFill>
            <a:ln w="9525">
              <a:noFill/>
              <a:miter lim="800000"/>
              <a:headEnd/>
              <a:tailEnd/>
            </a:ln>
          </p:spPr>
          <p:txBody>
            <a:bodyPr lIns="92075" tIns="46038" rIns="92075" bIns="46038">
              <a:spAutoFit/>
            </a:bodyPr>
            <a:lstStyle/>
            <a:p>
              <a:pPr algn="ctr" eaLnBrk="0" hangingPunct="0"/>
              <a:r>
                <a:rPr lang="en-US" sz="4000" b="1">
                  <a:solidFill>
                    <a:schemeClr val="bg1"/>
                  </a:solidFill>
                  <a:latin typeface="Trebuchet MS" pitchFamily="34" charset="0"/>
                </a:rPr>
                <a:t>Leveraging NMA’s PD Resources</a:t>
              </a:r>
              <a:endParaRPr lang="en-US" sz="4000" b="1" dirty="0">
                <a:solidFill>
                  <a:schemeClr val="bg1"/>
                </a:solidFill>
                <a:latin typeface="Trebuchet MS" pitchFamily="34" charset="0"/>
              </a:endParaRPr>
            </a:p>
          </p:txBody>
        </p:sp>
        <p:sp>
          <p:nvSpPr>
            <p:cNvPr id="11" name="Rectangle 3"/>
            <p:cNvSpPr>
              <a:spLocks noChangeArrowheads="1"/>
            </p:cNvSpPr>
            <p:nvPr/>
          </p:nvSpPr>
          <p:spPr bwMode="auto">
            <a:xfrm>
              <a:off x="0" y="880562"/>
              <a:ext cx="9144000" cy="523862"/>
            </a:xfrm>
            <a:prstGeom prst="rect">
              <a:avLst/>
            </a:prstGeom>
            <a:solidFill>
              <a:schemeClr val="bg1"/>
            </a:solidFill>
            <a:ln w="9525">
              <a:noFill/>
              <a:miter lim="800000"/>
              <a:headEnd/>
              <a:tailEnd/>
            </a:ln>
          </p:spPr>
          <p:txBody>
            <a:bodyPr lIns="92075" tIns="46038" rIns="92075" bIns="46038">
              <a:spAutoFit/>
            </a:bodyPr>
            <a:lstStyle/>
            <a:p>
              <a:pPr algn="ctr" eaLnBrk="0" hangingPunct="0"/>
              <a:r>
                <a:rPr lang="en-US" sz="2800" b="1" dirty="0">
                  <a:solidFill>
                    <a:srgbClr val="C00000"/>
                  </a:solidFill>
                  <a:latin typeface="Trebuchet MS" pitchFamily="34" charset="0"/>
                </a:rPr>
                <a:t>NMA </a:t>
              </a:r>
              <a:r>
                <a:rPr lang="en-US" sz="2800" b="1" dirty="0" err="1">
                  <a:solidFill>
                    <a:srgbClr val="C00000"/>
                  </a:solidFill>
                  <a:latin typeface="Trebuchet MS" pitchFamily="34" charset="0"/>
                </a:rPr>
                <a:t>LeaderLabs</a:t>
              </a:r>
              <a:endParaRPr lang="en-US" sz="2800" b="1" dirty="0">
                <a:solidFill>
                  <a:srgbClr val="C00000"/>
                </a:solidFill>
                <a:latin typeface="Trebuchet MS" pitchFamily="34" charset="0"/>
              </a:endParaRPr>
            </a:p>
          </p:txBody>
        </p:sp>
      </p:grpSp>
      <p:pic>
        <p:nvPicPr>
          <p:cNvPr id="5" name="Picture 4"/>
          <p:cNvPicPr>
            <a:picLocks noChangeAspect="1"/>
          </p:cNvPicPr>
          <p:nvPr/>
        </p:nvPicPr>
        <p:blipFill>
          <a:blip r:embed="rId4" cstate="print"/>
          <a:stretch>
            <a:fillRect/>
          </a:stretch>
        </p:blipFill>
        <p:spPr>
          <a:xfrm>
            <a:off x="196212" y="1018302"/>
            <a:ext cx="2093976" cy="1636183"/>
          </a:xfrm>
          <a:prstGeom prst="rect">
            <a:avLst/>
          </a:prstGeom>
        </p:spPr>
      </p:pic>
      <p:pic>
        <p:nvPicPr>
          <p:cNvPr id="12" name="Picture 11"/>
          <p:cNvPicPr>
            <a:picLocks noChangeAspect="1"/>
          </p:cNvPicPr>
          <p:nvPr/>
        </p:nvPicPr>
        <p:blipFill>
          <a:blip r:embed="rId5" cstate="print"/>
          <a:stretch>
            <a:fillRect/>
          </a:stretch>
        </p:blipFill>
        <p:spPr>
          <a:xfrm>
            <a:off x="2438400" y="1447800"/>
            <a:ext cx="1905000" cy="1431758"/>
          </a:xfrm>
          <a:prstGeom prst="rect">
            <a:avLst/>
          </a:prstGeom>
        </p:spPr>
      </p:pic>
      <p:pic>
        <p:nvPicPr>
          <p:cNvPr id="13" name="Picture 12"/>
          <p:cNvPicPr>
            <a:picLocks noChangeAspect="1"/>
          </p:cNvPicPr>
          <p:nvPr/>
        </p:nvPicPr>
        <p:blipFill>
          <a:blip r:embed="rId6" cstate="print"/>
          <a:stretch>
            <a:fillRect/>
          </a:stretch>
        </p:blipFill>
        <p:spPr>
          <a:xfrm>
            <a:off x="4495800" y="1447800"/>
            <a:ext cx="2093976" cy="1577053"/>
          </a:xfrm>
          <a:prstGeom prst="rect">
            <a:avLst/>
          </a:prstGeom>
        </p:spPr>
      </p:pic>
      <p:sp>
        <p:nvSpPr>
          <p:cNvPr id="2" name="Content Placeholder 1"/>
          <p:cNvSpPr>
            <a:spLocks noGrp="1"/>
          </p:cNvSpPr>
          <p:nvPr>
            <p:ph idx="1"/>
          </p:nvPr>
        </p:nvSpPr>
        <p:spPr>
          <a:xfrm>
            <a:off x="6934200" y="1143000"/>
            <a:ext cx="1826632" cy="4419600"/>
          </a:xfrm>
          <a:solidFill>
            <a:srgbClr val="FFFFCC"/>
          </a:solidFill>
          <a:effectLst>
            <a:glow rad="139700">
              <a:schemeClr val="accent5">
                <a:satMod val="175000"/>
                <a:alpha val="40000"/>
              </a:schemeClr>
            </a:glow>
          </a:effectLst>
        </p:spPr>
        <p:txBody>
          <a:bodyPr>
            <a:normAutofit fontScale="92500" lnSpcReduction="20000"/>
          </a:bodyPr>
          <a:lstStyle/>
          <a:p>
            <a:pPr marL="0" indent="0">
              <a:buNone/>
            </a:pPr>
            <a:r>
              <a:rPr lang="en-US" altLang="en-US" sz="1800" dirty="0">
                <a:latin typeface="Arial" pitchFamily="34" charset="0"/>
                <a:cs typeface="Arial" pitchFamily="34" charset="0"/>
              </a:rPr>
              <a:t>Interactive scenario-based learning sessions</a:t>
            </a:r>
          </a:p>
          <a:p>
            <a:pPr marL="233363" indent="-233363">
              <a:spcBef>
                <a:spcPts val="600"/>
              </a:spcBef>
              <a:buFont typeface="+mj-lt"/>
              <a:buAutoNum type="arabicPeriod"/>
              <a:defRPr/>
            </a:pPr>
            <a:r>
              <a:rPr lang="en-US" sz="1200" i="1" dirty="0">
                <a:solidFill>
                  <a:srgbClr val="002060"/>
                </a:solidFill>
                <a:latin typeface="Arial" pitchFamily="34" charset="0"/>
                <a:cs typeface="Arial" pitchFamily="34" charset="0"/>
              </a:rPr>
              <a:t>Survival Skills </a:t>
            </a:r>
            <a:r>
              <a:rPr lang="en-US" sz="1200" dirty="0">
                <a:solidFill>
                  <a:srgbClr val="002060"/>
                </a:solidFill>
                <a:latin typeface="Arial" pitchFamily="34" charset="0"/>
                <a:cs typeface="Arial" pitchFamily="34" charset="0"/>
              </a:rPr>
              <a:t>– Priorities under pressure</a:t>
            </a:r>
          </a:p>
          <a:p>
            <a:pPr marL="233363" indent="-233363">
              <a:spcBef>
                <a:spcPts val="600"/>
              </a:spcBef>
              <a:buFont typeface="+mj-lt"/>
              <a:buAutoNum type="arabicPeriod"/>
              <a:defRPr/>
            </a:pPr>
            <a:r>
              <a:rPr lang="en-US" sz="1200" i="1" dirty="0">
                <a:solidFill>
                  <a:srgbClr val="002060"/>
                </a:solidFill>
                <a:latin typeface="Arial" pitchFamily="34" charset="0"/>
                <a:cs typeface="Arial" pitchFamily="34" charset="0"/>
              </a:rPr>
              <a:t>Apprentice Auction </a:t>
            </a:r>
            <a:r>
              <a:rPr lang="en-US" sz="1200" dirty="0">
                <a:solidFill>
                  <a:srgbClr val="002060"/>
                </a:solidFill>
                <a:latin typeface="Arial" pitchFamily="34" charset="0"/>
                <a:cs typeface="Arial" pitchFamily="34" charset="0"/>
              </a:rPr>
              <a:t>– Selling with substance</a:t>
            </a:r>
          </a:p>
          <a:p>
            <a:pPr marL="233363" indent="-233363">
              <a:spcBef>
                <a:spcPts val="600"/>
              </a:spcBef>
              <a:buFont typeface="+mj-lt"/>
              <a:buAutoNum type="arabicPeriod"/>
              <a:defRPr/>
            </a:pPr>
            <a:r>
              <a:rPr lang="en-US" sz="1200" i="1" dirty="0">
                <a:solidFill>
                  <a:srgbClr val="002060"/>
                </a:solidFill>
                <a:latin typeface="Arial" pitchFamily="34" charset="0"/>
                <a:cs typeface="Arial" pitchFamily="34" charset="0"/>
              </a:rPr>
              <a:t>Hiring Opportunity </a:t>
            </a:r>
            <a:r>
              <a:rPr lang="en-US" sz="1200" dirty="0">
                <a:solidFill>
                  <a:srgbClr val="002060"/>
                </a:solidFill>
                <a:latin typeface="Arial" pitchFamily="34" charset="0"/>
                <a:cs typeface="Arial" pitchFamily="34" charset="0"/>
              </a:rPr>
              <a:t>– Cover your criteria</a:t>
            </a:r>
          </a:p>
          <a:p>
            <a:pPr marL="233363" indent="-233363">
              <a:spcBef>
                <a:spcPts val="600"/>
              </a:spcBef>
              <a:buFont typeface="+mj-lt"/>
              <a:buAutoNum type="arabicPeriod"/>
              <a:defRPr/>
            </a:pPr>
            <a:r>
              <a:rPr lang="en-US" sz="1200" i="1" dirty="0">
                <a:solidFill>
                  <a:srgbClr val="002060"/>
                </a:solidFill>
                <a:latin typeface="Arial" pitchFamily="34" charset="0"/>
                <a:cs typeface="Arial" pitchFamily="34" charset="0"/>
              </a:rPr>
              <a:t>Startup Saga </a:t>
            </a:r>
            <a:r>
              <a:rPr lang="en-US" sz="1200" dirty="0">
                <a:solidFill>
                  <a:srgbClr val="002060"/>
                </a:solidFill>
                <a:latin typeface="Arial" pitchFamily="34" charset="0"/>
                <a:cs typeface="Arial" pitchFamily="34" charset="0"/>
              </a:rPr>
              <a:t>– Minding the mission</a:t>
            </a:r>
          </a:p>
          <a:p>
            <a:pPr marL="233363" indent="-233363">
              <a:spcBef>
                <a:spcPts val="600"/>
              </a:spcBef>
              <a:buFont typeface="+mj-lt"/>
              <a:buAutoNum type="arabicPeriod"/>
              <a:defRPr/>
            </a:pPr>
            <a:r>
              <a:rPr lang="en-US" sz="1200" i="1" dirty="0">
                <a:solidFill>
                  <a:srgbClr val="002060"/>
                </a:solidFill>
                <a:latin typeface="Arial" pitchFamily="34" charset="0"/>
                <a:cs typeface="Arial" pitchFamily="34" charset="0"/>
              </a:rPr>
              <a:t>Deadline Dilemma </a:t>
            </a:r>
            <a:r>
              <a:rPr lang="en-US" sz="1200" dirty="0">
                <a:solidFill>
                  <a:srgbClr val="002060"/>
                </a:solidFill>
                <a:latin typeface="Arial" pitchFamily="34" charset="0"/>
                <a:cs typeface="Arial" pitchFamily="34" charset="0"/>
              </a:rPr>
              <a:t>– Give and take</a:t>
            </a:r>
          </a:p>
          <a:p>
            <a:pPr marL="233363" indent="-233363">
              <a:spcBef>
                <a:spcPts val="600"/>
              </a:spcBef>
              <a:buFont typeface="+mj-lt"/>
              <a:buAutoNum type="arabicPeriod"/>
              <a:defRPr/>
            </a:pPr>
            <a:r>
              <a:rPr lang="en-US" sz="1200" i="1" dirty="0">
                <a:solidFill>
                  <a:srgbClr val="002060"/>
                </a:solidFill>
                <a:latin typeface="Arial" pitchFamily="34" charset="0"/>
                <a:cs typeface="Arial" pitchFamily="34" charset="0"/>
              </a:rPr>
              <a:t>Operation Overload </a:t>
            </a:r>
            <a:r>
              <a:rPr lang="en-US" sz="1200" dirty="0">
                <a:solidFill>
                  <a:srgbClr val="002060"/>
                </a:solidFill>
                <a:latin typeface="Arial" pitchFamily="34" charset="0"/>
                <a:cs typeface="Arial" pitchFamily="34" charset="0"/>
              </a:rPr>
              <a:t>– Find a fix</a:t>
            </a:r>
          </a:p>
          <a:p>
            <a:pPr marL="233363" indent="-233363">
              <a:spcBef>
                <a:spcPts val="600"/>
              </a:spcBef>
              <a:buFont typeface="+mj-lt"/>
              <a:buAutoNum type="arabicPeriod"/>
              <a:defRPr/>
            </a:pPr>
            <a:r>
              <a:rPr lang="en-US" sz="1200" i="1" dirty="0">
                <a:solidFill>
                  <a:srgbClr val="002060"/>
                </a:solidFill>
                <a:latin typeface="Arial" pitchFamily="34" charset="0"/>
                <a:cs typeface="Arial" pitchFamily="34" charset="0"/>
              </a:rPr>
              <a:t>Delivery Delay </a:t>
            </a:r>
            <a:r>
              <a:rPr lang="en-US" sz="1200" dirty="0">
                <a:solidFill>
                  <a:srgbClr val="002060"/>
                </a:solidFill>
                <a:latin typeface="Arial" pitchFamily="34" charset="0"/>
                <a:cs typeface="Arial" pitchFamily="34" charset="0"/>
              </a:rPr>
              <a:t>– Satisfy your customer</a:t>
            </a:r>
          </a:p>
          <a:p>
            <a:pPr marL="233363" indent="-233363">
              <a:spcBef>
                <a:spcPts val="600"/>
              </a:spcBef>
              <a:buFont typeface="+mj-lt"/>
              <a:buAutoNum type="arabicPeriod"/>
              <a:defRPr/>
            </a:pPr>
            <a:r>
              <a:rPr lang="en-US" sz="1200" i="1" dirty="0">
                <a:solidFill>
                  <a:srgbClr val="002060"/>
                </a:solidFill>
                <a:latin typeface="Arial" pitchFamily="34" charset="0"/>
                <a:cs typeface="Arial" pitchFamily="34" charset="0"/>
              </a:rPr>
              <a:t>Developing Diversity </a:t>
            </a:r>
            <a:r>
              <a:rPr lang="en-US" sz="1200" dirty="0">
                <a:solidFill>
                  <a:srgbClr val="002060"/>
                </a:solidFill>
                <a:latin typeface="Arial" pitchFamily="34" charset="0"/>
                <a:cs typeface="Arial" pitchFamily="34" charset="0"/>
              </a:rPr>
              <a:t>– Invite all ideas</a:t>
            </a:r>
          </a:p>
          <a:p>
            <a:pPr marL="233363" indent="-233363">
              <a:spcBef>
                <a:spcPts val="600"/>
              </a:spcBef>
              <a:buFont typeface="+mj-lt"/>
              <a:buAutoNum type="arabicPeriod"/>
              <a:defRPr/>
            </a:pPr>
            <a:r>
              <a:rPr lang="en-US" sz="1200" i="1" dirty="0">
                <a:solidFill>
                  <a:srgbClr val="002060"/>
                </a:solidFill>
                <a:latin typeface="Arial" pitchFamily="34" charset="0"/>
                <a:cs typeface="Arial" pitchFamily="34" charset="0"/>
              </a:rPr>
              <a:t>Employee Engagement </a:t>
            </a:r>
            <a:r>
              <a:rPr lang="en-US" sz="1200" dirty="0">
                <a:solidFill>
                  <a:srgbClr val="002060"/>
                </a:solidFill>
                <a:latin typeface="Arial" pitchFamily="34" charset="0"/>
                <a:cs typeface="Arial" pitchFamily="34" charset="0"/>
              </a:rPr>
              <a:t>– Walk the talk</a:t>
            </a:r>
          </a:p>
        </p:txBody>
      </p:sp>
      <p:pic>
        <p:nvPicPr>
          <p:cNvPr id="14" name="Picture 13"/>
          <p:cNvPicPr>
            <a:picLocks noChangeAspect="1"/>
          </p:cNvPicPr>
          <p:nvPr/>
        </p:nvPicPr>
        <p:blipFill>
          <a:blip r:embed="rId7" cstate="print"/>
          <a:stretch>
            <a:fillRect/>
          </a:stretch>
        </p:blipFill>
        <p:spPr>
          <a:xfrm>
            <a:off x="304800" y="2743200"/>
            <a:ext cx="1681195" cy="1273310"/>
          </a:xfrm>
          <a:prstGeom prst="rect">
            <a:avLst/>
          </a:prstGeom>
        </p:spPr>
      </p:pic>
      <p:pic>
        <p:nvPicPr>
          <p:cNvPr id="15" name="Picture 14"/>
          <p:cNvPicPr>
            <a:picLocks noChangeAspect="1"/>
          </p:cNvPicPr>
          <p:nvPr/>
        </p:nvPicPr>
        <p:blipFill>
          <a:blip r:embed="rId8" cstate="print"/>
          <a:stretch>
            <a:fillRect/>
          </a:stretch>
        </p:blipFill>
        <p:spPr>
          <a:xfrm>
            <a:off x="2454103" y="3048000"/>
            <a:ext cx="1965497" cy="1483394"/>
          </a:xfrm>
          <a:prstGeom prst="rect">
            <a:avLst/>
          </a:prstGeom>
        </p:spPr>
      </p:pic>
      <p:pic>
        <p:nvPicPr>
          <p:cNvPr id="16" name="Picture 15"/>
          <p:cNvPicPr>
            <a:picLocks noChangeAspect="1"/>
          </p:cNvPicPr>
          <p:nvPr/>
        </p:nvPicPr>
        <p:blipFill>
          <a:blip r:embed="rId9" cstate="print"/>
          <a:stretch>
            <a:fillRect/>
          </a:stretch>
        </p:blipFill>
        <p:spPr>
          <a:xfrm>
            <a:off x="4572000" y="3200400"/>
            <a:ext cx="1965641" cy="1491744"/>
          </a:xfrm>
          <a:prstGeom prst="rect">
            <a:avLst/>
          </a:prstGeom>
        </p:spPr>
      </p:pic>
      <p:pic>
        <p:nvPicPr>
          <p:cNvPr id="17" name="Picture 16"/>
          <p:cNvPicPr>
            <a:picLocks noChangeAspect="1"/>
          </p:cNvPicPr>
          <p:nvPr/>
        </p:nvPicPr>
        <p:blipFill>
          <a:blip r:embed="rId10" cstate="print"/>
          <a:stretch>
            <a:fillRect/>
          </a:stretch>
        </p:blipFill>
        <p:spPr>
          <a:xfrm>
            <a:off x="304799" y="4038600"/>
            <a:ext cx="1710361" cy="1295400"/>
          </a:xfrm>
          <a:prstGeom prst="rect">
            <a:avLst/>
          </a:prstGeom>
        </p:spPr>
      </p:pic>
      <p:pic>
        <p:nvPicPr>
          <p:cNvPr id="20" name="Picture 19"/>
          <p:cNvPicPr>
            <a:picLocks noChangeAspect="1"/>
          </p:cNvPicPr>
          <p:nvPr/>
        </p:nvPicPr>
        <p:blipFill>
          <a:blip r:embed="rId11" cstate="print"/>
          <a:stretch>
            <a:fillRect/>
          </a:stretch>
        </p:blipFill>
        <p:spPr>
          <a:xfrm>
            <a:off x="2514600" y="4724399"/>
            <a:ext cx="1921085" cy="1456957"/>
          </a:xfrm>
          <a:prstGeom prst="rect">
            <a:avLst/>
          </a:prstGeom>
        </p:spPr>
      </p:pic>
      <p:pic>
        <p:nvPicPr>
          <p:cNvPr id="22" name="Picture 21"/>
          <p:cNvPicPr>
            <a:picLocks noChangeAspect="1"/>
          </p:cNvPicPr>
          <p:nvPr/>
        </p:nvPicPr>
        <p:blipFill>
          <a:blip r:embed="rId12" cstate="print"/>
          <a:stretch>
            <a:fillRect/>
          </a:stretch>
        </p:blipFill>
        <p:spPr>
          <a:xfrm>
            <a:off x="4572000" y="4876800"/>
            <a:ext cx="1934825" cy="1476685"/>
          </a:xfrm>
          <a:prstGeom prst="rect">
            <a:avLst/>
          </a:prstGeom>
        </p:spPr>
      </p:pic>
      <p:sp>
        <p:nvSpPr>
          <p:cNvPr id="18" name="TextBox 17"/>
          <p:cNvSpPr txBox="1"/>
          <p:nvPr/>
        </p:nvSpPr>
        <p:spPr>
          <a:xfrm rot="807727">
            <a:off x="7142154" y="5858190"/>
            <a:ext cx="1432560" cy="646331"/>
          </a:xfrm>
          <a:prstGeom prst="rect">
            <a:avLst/>
          </a:prstGeom>
          <a:solidFill>
            <a:schemeClr val="accent2">
              <a:lumMod val="40000"/>
              <a:lumOff val="60000"/>
            </a:schemeClr>
          </a:solidFill>
        </p:spPr>
        <p:txBody>
          <a:bodyPr wrap="square" rtlCol="0">
            <a:spAutoFit/>
          </a:bodyPr>
          <a:lstStyle/>
          <a:p>
            <a:r>
              <a:rPr lang="en-US" b="1" dirty="0">
                <a:latin typeface="Arial" panose="020B0604020202020204" pitchFamily="34" charset="0"/>
                <a:cs typeface="Arial" panose="020B0604020202020204" pitchFamily="34" charset="0"/>
              </a:rPr>
              <a:t>Details at nma1.org!</a:t>
            </a:r>
          </a:p>
        </p:txBody>
      </p:sp>
    </p:spTree>
    <p:custDataLst>
      <p:tags r:id="rId1"/>
    </p:custDataLst>
    <p:extLst>
      <p:ext uri="{BB962C8B-B14F-4D97-AF65-F5344CB8AC3E}">
        <p14:creationId xmlns:p14="http://schemas.microsoft.com/office/powerpoint/2010/main" val="3769710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1F9C827-55FE-4AE0-85CD-951E20504B63}" type="slidenum">
              <a:rPr lang="en-US" smtClean="0"/>
              <a:pPr/>
              <a:t>13</a:t>
            </a:fld>
            <a:endParaRPr lang="en-US" dirty="0"/>
          </a:p>
        </p:txBody>
      </p:sp>
      <p:grpSp>
        <p:nvGrpSpPr>
          <p:cNvPr id="3" name="Group 5"/>
          <p:cNvGrpSpPr/>
          <p:nvPr/>
        </p:nvGrpSpPr>
        <p:grpSpPr>
          <a:xfrm>
            <a:off x="0" y="205872"/>
            <a:ext cx="9144000" cy="1198552"/>
            <a:chOff x="0" y="205872"/>
            <a:chExt cx="9144000" cy="1198552"/>
          </a:xfrm>
        </p:grpSpPr>
        <p:sp>
          <p:nvSpPr>
            <p:cNvPr id="7" name="Rectangle 3"/>
            <p:cNvSpPr>
              <a:spLocks noChangeArrowheads="1"/>
            </p:cNvSpPr>
            <p:nvPr/>
          </p:nvSpPr>
          <p:spPr bwMode="auto">
            <a:xfrm>
              <a:off x="0" y="205872"/>
              <a:ext cx="9144000" cy="708528"/>
            </a:xfrm>
            <a:prstGeom prst="rect">
              <a:avLst/>
            </a:prstGeom>
            <a:solidFill>
              <a:srgbClr val="0070C0"/>
            </a:solidFill>
            <a:ln w="9525">
              <a:noFill/>
              <a:miter lim="800000"/>
              <a:headEnd/>
              <a:tailEnd/>
            </a:ln>
          </p:spPr>
          <p:txBody>
            <a:bodyPr lIns="92075" tIns="46038" rIns="92075" bIns="46038">
              <a:spAutoFit/>
            </a:bodyPr>
            <a:lstStyle/>
            <a:p>
              <a:pPr algn="ctr" eaLnBrk="0" hangingPunct="0"/>
              <a:r>
                <a:rPr lang="en-US" sz="4000" b="1" dirty="0">
                  <a:solidFill>
                    <a:schemeClr val="bg1"/>
                  </a:solidFill>
                  <a:latin typeface="Trebuchet MS" pitchFamily="34" charset="0"/>
                </a:rPr>
                <a:t>Leveraging NMA’s PD Resources</a:t>
              </a:r>
            </a:p>
          </p:txBody>
        </p:sp>
        <p:sp>
          <p:nvSpPr>
            <p:cNvPr id="8" name="Rectangle 3"/>
            <p:cNvSpPr>
              <a:spLocks noChangeArrowheads="1"/>
            </p:cNvSpPr>
            <p:nvPr/>
          </p:nvSpPr>
          <p:spPr bwMode="auto">
            <a:xfrm>
              <a:off x="0" y="880562"/>
              <a:ext cx="9144000" cy="523862"/>
            </a:xfrm>
            <a:prstGeom prst="rect">
              <a:avLst/>
            </a:prstGeom>
            <a:solidFill>
              <a:schemeClr val="bg1"/>
            </a:solidFill>
            <a:ln w="9525">
              <a:noFill/>
              <a:miter lim="800000"/>
              <a:headEnd/>
              <a:tailEnd/>
            </a:ln>
          </p:spPr>
          <p:txBody>
            <a:bodyPr lIns="92075" tIns="46038" rIns="92075" bIns="46038">
              <a:spAutoFit/>
            </a:bodyPr>
            <a:lstStyle/>
            <a:p>
              <a:pPr algn="ctr" eaLnBrk="0" hangingPunct="0"/>
              <a:endParaRPr lang="en-US" sz="2800" b="1" dirty="0">
                <a:solidFill>
                  <a:srgbClr val="92D050"/>
                </a:solidFill>
                <a:latin typeface="Trebuchet MS" pitchFamily="34" charset="0"/>
              </a:endParaRPr>
            </a:p>
          </p:txBody>
        </p:sp>
      </p:grpSp>
      <p:sp>
        <p:nvSpPr>
          <p:cNvPr id="9" name="Content Placeholder 8"/>
          <p:cNvSpPr>
            <a:spLocks noGrp="1"/>
          </p:cNvSpPr>
          <p:nvPr>
            <p:ph idx="1"/>
          </p:nvPr>
        </p:nvSpPr>
        <p:spPr>
          <a:xfrm>
            <a:off x="533400" y="1676400"/>
            <a:ext cx="6019800" cy="3962400"/>
          </a:xfrm>
        </p:spPr>
        <p:txBody>
          <a:bodyPr>
            <a:normAutofit fontScale="25000" lnSpcReduction="20000"/>
          </a:bodyPr>
          <a:lstStyle/>
          <a:p>
            <a:pPr>
              <a:buNone/>
            </a:pPr>
            <a:r>
              <a:rPr lang="en-US" sz="14400" b="1" u="sng" dirty="0">
                <a:solidFill>
                  <a:srgbClr val="002060"/>
                </a:solidFill>
                <a:latin typeface="Trebuchet MS" pitchFamily="34" charset="0"/>
              </a:rPr>
              <a:t>NMA On Line Library:</a:t>
            </a:r>
          </a:p>
          <a:p>
            <a:pPr>
              <a:buNone/>
            </a:pPr>
            <a:endParaRPr lang="en-US" sz="2000" b="1" dirty="0">
              <a:solidFill>
                <a:srgbClr val="C00000"/>
              </a:solidFill>
              <a:latin typeface="Trebuchet MS" pitchFamily="34" charset="0"/>
            </a:endParaRPr>
          </a:p>
          <a:p>
            <a:pPr lvl="1">
              <a:lnSpc>
                <a:spcPct val="170000"/>
              </a:lnSpc>
              <a:spcBef>
                <a:spcPts val="0"/>
              </a:spcBef>
              <a:buFont typeface="Arial" pitchFamily="34" charset="0"/>
              <a:buChar char="•"/>
            </a:pPr>
            <a:r>
              <a:rPr lang="en-US" sz="9200" b="1" dirty="0">
                <a:latin typeface="Arial" pitchFamily="34" charset="0"/>
                <a:cs typeface="Arial" pitchFamily="34" charset="0"/>
              </a:rPr>
              <a:t>Leadership &amp; Influence</a:t>
            </a:r>
          </a:p>
          <a:p>
            <a:pPr lvl="1">
              <a:lnSpc>
                <a:spcPct val="170000"/>
              </a:lnSpc>
              <a:spcBef>
                <a:spcPts val="0"/>
              </a:spcBef>
              <a:buFont typeface="Arial" pitchFamily="34" charset="0"/>
              <a:buChar char="•"/>
            </a:pPr>
            <a:r>
              <a:rPr lang="en-US" sz="9200" b="1" dirty="0">
                <a:latin typeface="Arial" pitchFamily="34" charset="0"/>
                <a:cs typeface="Arial" pitchFamily="34" charset="0"/>
              </a:rPr>
              <a:t>Change Management</a:t>
            </a:r>
          </a:p>
          <a:p>
            <a:pPr lvl="1">
              <a:lnSpc>
                <a:spcPct val="170000"/>
              </a:lnSpc>
              <a:spcBef>
                <a:spcPts val="0"/>
              </a:spcBef>
              <a:buFont typeface="Arial" pitchFamily="34" charset="0"/>
              <a:buChar char="•"/>
            </a:pPr>
            <a:r>
              <a:rPr lang="en-US" sz="9200" b="1" dirty="0">
                <a:latin typeface="Arial" pitchFamily="34" charset="0"/>
                <a:cs typeface="Arial" pitchFamily="34" charset="0"/>
              </a:rPr>
              <a:t>Emotional Intelligence</a:t>
            </a:r>
          </a:p>
          <a:p>
            <a:pPr lvl="1">
              <a:lnSpc>
                <a:spcPct val="170000"/>
              </a:lnSpc>
              <a:spcBef>
                <a:spcPts val="0"/>
              </a:spcBef>
              <a:buFont typeface="Arial" pitchFamily="34" charset="0"/>
              <a:buChar char="•"/>
            </a:pPr>
            <a:r>
              <a:rPr lang="en-US" sz="9200" b="1" dirty="0">
                <a:latin typeface="Arial" pitchFamily="34" charset="0"/>
                <a:cs typeface="Arial" pitchFamily="34" charset="0"/>
              </a:rPr>
              <a:t>Goal Setting &amp; Getting Things Done</a:t>
            </a:r>
          </a:p>
          <a:p>
            <a:pPr lvl="1">
              <a:lnSpc>
                <a:spcPct val="170000"/>
              </a:lnSpc>
              <a:spcBef>
                <a:spcPts val="0"/>
              </a:spcBef>
              <a:buFont typeface="Arial" pitchFamily="34" charset="0"/>
              <a:buChar char="•"/>
            </a:pPr>
            <a:r>
              <a:rPr lang="en-US" sz="9200" b="1" dirty="0">
                <a:latin typeface="Arial" pitchFamily="34" charset="0"/>
                <a:cs typeface="Arial" pitchFamily="34" charset="0"/>
              </a:rPr>
              <a:t>Assertiveness &amp; Self Confidence</a:t>
            </a:r>
          </a:p>
          <a:p>
            <a:pPr lvl="1">
              <a:lnSpc>
                <a:spcPct val="170000"/>
              </a:lnSpc>
              <a:spcBef>
                <a:spcPts val="0"/>
              </a:spcBef>
              <a:buFont typeface="Arial" pitchFamily="34" charset="0"/>
              <a:buChar char="•"/>
            </a:pPr>
            <a:r>
              <a:rPr lang="en-US" sz="9200" b="1" dirty="0">
                <a:latin typeface="Arial" pitchFamily="34" charset="0"/>
                <a:cs typeface="Arial" pitchFamily="34" charset="0"/>
              </a:rPr>
              <a:t>Generation Gaps</a:t>
            </a:r>
          </a:p>
        </p:txBody>
      </p:sp>
      <p:sp>
        <p:nvSpPr>
          <p:cNvPr id="12" name="TextBox 11"/>
          <p:cNvSpPr txBox="1"/>
          <p:nvPr/>
        </p:nvSpPr>
        <p:spPr>
          <a:xfrm>
            <a:off x="4800600" y="5257800"/>
            <a:ext cx="4114800" cy="923330"/>
          </a:xfrm>
          <a:prstGeom prst="rect">
            <a:avLst/>
          </a:prstGeom>
          <a:solidFill>
            <a:srgbClr val="FFC000">
              <a:alpha val="85000"/>
            </a:srgbClr>
          </a:solidFill>
          <a:ln>
            <a:solidFill>
              <a:schemeClr val="accent1"/>
            </a:solidFill>
          </a:ln>
        </p:spPr>
        <p:txBody>
          <a:bodyPr wrap="square" rtlCol="0">
            <a:spAutoFit/>
          </a:bodyPr>
          <a:lstStyle/>
          <a:p>
            <a:r>
              <a:rPr lang="en-US" b="1" dirty="0">
                <a:latin typeface="Arial" pitchFamily="34" charset="0"/>
                <a:cs typeface="Arial" pitchFamily="34" charset="0"/>
              </a:rPr>
              <a:t>Available for BOTH Group Discussion/Study or Self-Study Online Programming!</a:t>
            </a:r>
          </a:p>
        </p:txBody>
      </p:sp>
      <p:sp>
        <p:nvSpPr>
          <p:cNvPr id="10" name="Rectangle 3"/>
          <p:cNvSpPr>
            <a:spLocks noChangeArrowheads="1"/>
          </p:cNvSpPr>
          <p:nvPr/>
        </p:nvSpPr>
        <p:spPr bwMode="auto">
          <a:xfrm>
            <a:off x="152400" y="838200"/>
            <a:ext cx="9144000" cy="523862"/>
          </a:xfrm>
          <a:prstGeom prst="rect">
            <a:avLst/>
          </a:prstGeom>
          <a:noFill/>
          <a:ln w="9525">
            <a:noFill/>
            <a:miter lim="800000"/>
            <a:headEnd/>
            <a:tailEnd/>
          </a:ln>
        </p:spPr>
        <p:txBody>
          <a:bodyPr lIns="92075" tIns="46038" rIns="92075" bIns="46038">
            <a:spAutoFit/>
          </a:bodyPr>
          <a:lstStyle/>
          <a:p>
            <a:pPr algn="ctr" eaLnBrk="0" hangingPunct="0"/>
            <a:r>
              <a:rPr lang="en-US" sz="2800" b="1" dirty="0">
                <a:solidFill>
                  <a:srgbClr val="C00000"/>
                </a:solidFill>
                <a:latin typeface="Trebuchet MS" pitchFamily="34" charset="0"/>
              </a:rPr>
              <a:t>New for 2019-2020</a:t>
            </a:r>
          </a:p>
        </p:txBody>
      </p:sp>
      <p:sp>
        <p:nvSpPr>
          <p:cNvPr id="11" name="TextBox 10"/>
          <p:cNvSpPr txBox="1"/>
          <p:nvPr/>
        </p:nvSpPr>
        <p:spPr>
          <a:xfrm rot="807727">
            <a:off x="6537959" y="3663073"/>
            <a:ext cx="1432560" cy="646331"/>
          </a:xfrm>
          <a:prstGeom prst="rect">
            <a:avLst/>
          </a:prstGeom>
          <a:solidFill>
            <a:schemeClr val="accent2">
              <a:lumMod val="40000"/>
              <a:lumOff val="60000"/>
            </a:schemeClr>
          </a:solidFill>
        </p:spPr>
        <p:txBody>
          <a:bodyPr wrap="square" rtlCol="0">
            <a:spAutoFit/>
          </a:bodyPr>
          <a:lstStyle/>
          <a:p>
            <a:r>
              <a:rPr lang="en-US" b="1" dirty="0">
                <a:latin typeface="Arial" panose="020B0604020202020204" pitchFamily="34" charset="0"/>
                <a:cs typeface="Arial" panose="020B0604020202020204" pitchFamily="34" charset="0"/>
              </a:rPr>
              <a:t>Details at nma1.org!</a:t>
            </a:r>
          </a:p>
        </p:txBody>
      </p:sp>
      <p:sp>
        <p:nvSpPr>
          <p:cNvPr id="2" name="TextBox 1"/>
          <p:cNvSpPr txBox="1"/>
          <p:nvPr/>
        </p:nvSpPr>
        <p:spPr>
          <a:xfrm>
            <a:off x="5943600" y="2475131"/>
            <a:ext cx="2621280"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Six self-paced, 1 hour courses; only $39!</a:t>
            </a:r>
          </a:p>
        </p:txBody>
      </p:sp>
    </p:spTree>
    <p:extLst>
      <p:ext uri="{BB962C8B-B14F-4D97-AF65-F5344CB8AC3E}">
        <p14:creationId xmlns:p14="http://schemas.microsoft.com/office/powerpoint/2010/main" val="4026665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1F9C827-55FE-4AE0-85CD-951E20504B63}" type="slidenum">
              <a:rPr lang="en-US" smtClean="0"/>
              <a:pPr/>
              <a:t>14</a:t>
            </a:fld>
            <a:endParaRPr lang="en-US" dirty="0"/>
          </a:p>
        </p:txBody>
      </p:sp>
      <p:sp>
        <p:nvSpPr>
          <p:cNvPr id="7" name="Rectangle 3"/>
          <p:cNvSpPr>
            <a:spLocks noChangeArrowheads="1"/>
          </p:cNvSpPr>
          <p:nvPr/>
        </p:nvSpPr>
        <p:spPr bwMode="auto">
          <a:xfrm>
            <a:off x="0" y="205872"/>
            <a:ext cx="9144000" cy="708528"/>
          </a:xfrm>
          <a:prstGeom prst="rect">
            <a:avLst/>
          </a:prstGeom>
          <a:solidFill>
            <a:srgbClr val="0070C0"/>
          </a:solidFill>
          <a:ln w="9525">
            <a:noFill/>
            <a:miter lim="800000"/>
            <a:headEnd/>
            <a:tailEnd/>
          </a:ln>
        </p:spPr>
        <p:txBody>
          <a:bodyPr lIns="92075" tIns="46038" rIns="92075" bIns="46038">
            <a:spAutoFit/>
          </a:bodyPr>
          <a:lstStyle/>
          <a:p>
            <a:pPr algn="ctr" eaLnBrk="0" hangingPunct="0"/>
            <a:r>
              <a:rPr lang="en-US" sz="4000" b="1">
                <a:solidFill>
                  <a:schemeClr val="bg1"/>
                </a:solidFill>
                <a:latin typeface="Trebuchet MS" pitchFamily="34" charset="0"/>
              </a:rPr>
              <a:t>Leveraging NMA’s PD Resources</a:t>
            </a:r>
            <a:endParaRPr lang="en-US" sz="4000" b="1" dirty="0">
              <a:solidFill>
                <a:schemeClr val="bg1"/>
              </a:solidFill>
              <a:latin typeface="Trebuchet MS" pitchFamily="34" charset="0"/>
            </a:endParaRPr>
          </a:p>
        </p:txBody>
      </p:sp>
      <p:sp>
        <p:nvSpPr>
          <p:cNvPr id="9" name="Content Placeholder 8"/>
          <p:cNvSpPr>
            <a:spLocks noGrp="1"/>
          </p:cNvSpPr>
          <p:nvPr>
            <p:ph idx="1"/>
          </p:nvPr>
        </p:nvSpPr>
        <p:spPr>
          <a:xfrm>
            <a:off x="2667799" y="960850"/>
            <a:ext cx="4267200" cy="1325563"/>
          </a:xfrm>
        </p:spPr>
        <p:txBody>
          <a:bodyPr>
            <a:noAutofit/>
          </a:bodyPr>
          <a:lstStyle/>
          <a:p>
            <a:pPr>
              <a:buNone/>
            </a:pPr>
            <a:r>
              <a:rPr lang="en-US" sz="2800" b="1" dirty="0">
                <a:latin typeface="Arial" pitchFamily="34" charset="0"/>
                <a:cs typeface="Arial" pitchFamily="34" charset="0"/>
              </a:rPr>
              <a:t>Now Available:</a:t>
            </a:r>
          </a:p>
          <a:p>
            <a:pPr>
              <a:buNone/>
            </a:pPr>
            <a:r>
              <a:rPr lang="en-US" sz="4400" b="1" dirty="0" err="1">
                <a:solidFill>
                  <a:srgbClr val="C00000"/>
                </a:solidFill>
                <a:latin typeface="Arial" pitchFamily="34" charset="0"/>
                <a:cs typeface="Arial" pitchFamily="34" charset="0"/>
              </a:rPr>
              <a:t>Facili</a:t>
            </a:r>
            <a:r>
              <a:rPr lang="en-US" sz="4400" b="1" i="1" dirty="0" err="1">
                <a:solidFill>
                  <a:srgbClr val="C00000"/>
                </a:solidFill>
                <a:latin typeface="Arial" pitchFamily="34" charset="0"/>
                <a:cs typeface="Arial" pitchFamily="34" charset="0"/>
              </a:rPr>
              <a:t>Skills</a:t>
            </a:r>
            <a:r>
              <a:rPr lang="en-US" sz="2800" b="1" i="1" dirty="0">
                <a:solidFill>
                  <a:srgbClr val="C00000"/>
                </a:solidFill>
                <a:latin typeface="Arial" pitchFamily="34" charset="0"/>
                <a:cs typeface="Arial" pitchFamily="34" charset="0"/>
              </a:rPr>
              <a:t>™</a:t>
            </a:r>
            <a:endParaRPr lang="en-US" sz="4400" b="1" dirty="0">
              <a:solidFill>
                <a:srgbClr val="C00000"/>
              </a:solidFill>
              <a:latin typeface="Arial" pitchFamily="34" charset="0"/>
              <a:cs typeface="Arial" pitchFamily="34" charset="0"/>
            </a:endParaRPr>
          </a:p>
        </p:txBody>
      </p:sp>
      <p:pic>
        <p:nvPicPr>
          <p:cNvPr id="70658" name="Picture 2" descr="Image result for new and improved"/>
          <p:cNvPicPr>
            <a:picLocks noChangeAspect="1" noChangeArrowheads="1"/>
          </p:cNvPicPr>
          <p:nvPr/>
        </p:nvPicPr>
        <p:blipFill>
          <a:blip r:embed="rId3" cstate="print"/>
          <a:srcRect/>
          <a:stretch>
            <a:fillRect/>
          </a:stretch>
        </p:blipFill>
        <p:spPr bwMode="auto">
          <a:xfrm>
            <a:off x="609600" y="1124724"/>
            <a:ext cx="2266950" cy="1800225"/>
          </a:xfrm>
          <a:prstGeom prst="rect">
            <a:avLst/>
          </a:prstGeom>
          <a:noFill/>
        </p:spPr>
      </p:pic>
      <p:sp>
        <p:nvSpPr>
          <p:cNvPr id="10" name="TextBox 9"/>
          <p:cNvSpPr txBox="1"/>
          <p:nvPr/>
        </p:nvSpPr>
        <p:spPr>
          <a:xfrm>
            <a:off x="3810000" y="5257800"/>
            <a:ext cx="4343400" cy="1200329"/>
          </a:xfrm>
          <a:prstGeom prst="rect">
            <a:avLst/>
          </a:prstGeom>
          <a:solidFill>
            <a:schemeClr val="accent4">
              <a:lumMod val="20000"/>
              <a:lumOff val="80000"/>
            </a:schemeClr>
          </a:solidFill>
          <a:ln>
            <a:solidFill>
              <a:srgbClr val="C00000"/>
            </a:solidFill>
          </a:ln>
        </p:spPr>
        <p:txBody>
          <a:bodyPr wrap="square" rtlCol="0">
            <a:spAutoFit/>
          </a:bodyPr>
          <a:lstStyle/>
          <a:p>
            <a:r>
              <a:rPr lang="en-US" dirty="0">
                <a:latin typeface="Arial" pitchFamily="34" charset="0"/>
                <a:cs typeface="Arial" pitchFamily="34" charset="0"/>
              </a:rPr>
              <a:t>Newly redesigned:</a:t>
            </a:r>
          </a:p>
          <a:p>
            <a:pPr lvl="1">
              <a:buFont typeface="Arial" pitchFamily="34" charset="0"/>
              <a:buChar char="•"/>
            </a:pPr>
            <a:r>
              <a:rPr lang="en-US" dirty="0">
                <a:latin typeface="Arial" pitchFamily="34" charset="0"/>
                <a:cs typeface="Arial" pitchFamily="34" charset="0"/>
              </a:rPr>
              <a:t> Three courses</a:t>
            </a:r>
          </a:p>
          <a:p>
            <a:pPr lvl="1">
              <a:buFont typeface="Arial" pitchFamily="34" charset="0"/>
              <a:buChar char="•"/>
            </a:pPr>
            <a:r>
              <a:rPr lang="en-US" dirty="0">
                <a:latin typeface="Arial" pitchFamily="34" charset="0"/>
                <a:cs typeface="Arial" pitchFamily="34" charset="0"/>
              </a:rPr>
              <a:t> Facilitator and Student Guides</a:t>
            </a:r>
          </a:p>
          <a:p>
            <a:pPr lvl="1">
              <a:buFont typeface="Arial" pitchFamily="34" charset="0"/>
              <a:buChar char="•"/>
            </a:pPr>
            <a:r>
              <a:rPr lang="en-US" dirty="0">
                <a:latin typeface="Arial" pitchFamily="34" charset="0"/>
                <a:cs typeface="Arial" pitchFamily="34" charset="0"/>
              </a:rPr>
              <a:t> PPT based</a:t>
            </a:r>
          </a:p>
        </p:txBody>
      </p:sp>
      <p:sp>
        <p:nvSpPr>
          <p:cNvPr id="11" name="TextBox 10"/>
          <p:cNvSpPr txBox="1"/>
          <p:nvPr/>
        </p:nvSpPr>
        <p:spPr>
          <a:xfrm>
            <a:off x="609600" y="2971800"/>
            <a:ext cx="8229600" cy="2523768"/>
          </a:xfrm>
          <a:prstGeom prst="rect">
            <a:avLst/>
          </a:prstGeom>
          <a:noFill/>
        </p:spPr>
        <p:txBody>
          <a:bodyPr wrap="square" rtlCol="0">
            <a:spAutoFit/>
          </a:bodyPr>
          <a:lstStyle/>
          <a:p>
            <a:pPr>
              <a:spcAft>
                <a:spcPts val="1200"/>
              </a:spcAft>
              <a:buFont typeface="Wingdings" pitchFamily="2" charset="2"/>
              <a:buChar char="ü"/>
            </a:pPr>
            <a:r>
              <a:rPr lang="en-US" dirty="0">
                <a:latin typeface="Arial" pitchFamily="34" charset="0"/>
                <a:cs typeface="Arial" pitchFamily="34" charset="0"/>
              </a:rPr>
              <a:t> </a:t>
            </a:r>
            <a:r>
              <a:rPr lang="en-US" sz="2000" b="1" dirty="0">
                <a:latin typeface="Arial" pitchFamily="34" charset="0"/>
                <a:cs typeface="Arial" pitchFamily="34" charset="0"/>
              </a:rPr>
              <a:t>How to run effective meetings, any time, anywhere</a:t>
            </a:r>
          </a:p>
          <a:p>
            <a:pPr>
              <a:spcAft>
                <a:spcPts val="1200"/>
              </a:spcAft>
              <a:buFont typeface="Wingdings" pitchFamily="2" charset="2"/>
              <a:buChar char="ü"/>
            </a:pPr>
            <a:r>
              <a:rPr lang="en-US" sz="2000" b="1" dirty="0">
                <a:latin typeface="Arial" pitchFamily="34" charset="0"/>
                <a:cs typeface="Arial" pitchFamily="34" charset="0"/>
              </a:rPr>
              <a:t> How to facilitate trust and open communication</a:t>
            </a:r>
          </a:p>
          <a:p>
            <a:pPr>
              <a:spcAft>
                <a:spcPts val="1200"/>
              </a:spcAft>
              <a:buFont typeface="Wingdings" pitchFamily="2" charset="2"/>
              <a:buChar char="ü"/>
            </a:pPr>
            <a:r>
              <a:rPr lang="en-US" sz="2000" b="1" dirty="0">
                <a:latin typeface="Arial" pitchFamily="34" charset="0"/>
                <a:cs typeface="Arial" pitchFamily="34" charset="0"/>
              </a:rPr>
              <a:t> How to engage others in discussion</a:t>
            </a:r>
          </a:p>
          <a:p>
            <a:pPr>
              <a:spcAft>
                <a:spcPts val="1200"/>
              </a:spcAft>
              <a:buFont typeface="Wingdings" pitchFamily="2" charset="2"/>
              <a:buChar char="ü"/>
            </a:pPr>
            <a:r>
              <a:rPr lang="en-US" sz="2000" b="1" dirty="0">
                <a:latin typeface="Arial" pitchFamily="34" charset="0"/>
                <a:cs typeface="Arial" pitchFamily="34" charset="0"/>
              </a:rPr>
              <a:t> How to use the best tools for handling conflict, “reading the 	room”, 	and creating group synergy</a:t>
            </a:r>
          </a:p>
          <a:p>
            <a:endParaRPr lang="en-US" dirty="0">
              <a:latin typeface="Arial" pitchFamily="34" charset="0"/>
              <a:cs typeface="Arial" pitchFamily="34" charset="0"/>
            </a:endParaRPr>
          </a:p>
        </p:txBody>
      </p:sp>
      <p:sp>
        <p:nvSpPr>
          <p:cNvPr id="8" name="TextBox 7"/>
          <p:cNvSpPr txBox="1"/>
          <p:nvPr/>
        </p:nvSpPr>
        <p:spPr>
          <a:xfrm rot="807727">
            <a:off x="7320607" y="3082822"/>
            <a:ext cx="1432560" cy="646331"/>
          </a:xfrm>
          <a:prstGeom prst="rect">
            <a:avLst/>
          </a:prstGeom>
          <a:solidFill>
            <a:schemeClr val="accent2">
              <a:lumMod val="40000"/>
              <a:lumOff val="60000"/>
            </a:schemeClr>
          </a:solidFill>
        </p:spPr>
        <p:txBody>
          <a:bodyPr wrap="square" rtlCol="0">
            <a:spAutoFit/>
          </a:bodyPr>
          <a:lstStyle/>
          <a:p>
            <a:r>
              <a:rPr lang="en-US" b="1" dirty="0">
                <a:latin typeface="Arial" panose="020B0604020202020204" pitchFamily="34" charset="0"/>
                <a:cs typeface="Arial" panose="020B0604020202020204" pitchFamily="34" charset="0"/>
              </a:rPr>
              <a:t>Details at nma1.org!</a:t>
            </a:r>
          </a:p>
        </p:txBody>
      </p:sp>
      <p:sp>
        <p:nvSpPr>
          <p:cNvPr id="12" name="TextBox 11">
            <a:extLst>
              <a:ext uri="{FF2B5EF4-FFF2-40B4-BE49-F238E27FC236}">
                <a16:creationId xmlns:a16="http://schemas.microsoft.com/office/drawing/2014/main" id="{0AC47578-CDFB-466E-8853-2576C77C30C8}"/>
              </a:ext>
            </a:extLst>
          </p:cNvPr>
          <p:cNvSpPr txBox="1"/>
          <p:nvPr/>
        </p:nvSpPr>
        <p:spPr>
          <a:xfrm>
            <a:off x="6217920" y="1089888"/>
            <a:ext cx="2621280" cy="1754326"/>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Leader Guide for each course: $59</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Participant Manual for each course: $59</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20% off with Chapter Rewards Dollars  </a:t>
            </a:r>
          </a:p>
        </p:txBody>
      </p:sp>
    </p:spTree>
    <p:extLst>
      <p:ext uri="{BB962C8B-B14F-4D97-AF65-F5344CB8AC3E}">
        <p14:creationId xmlns:p14="http://schemas.microsoft.com/office/powerpoint/2010/main" val="4026665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1F9C827-55FE-4AE0-85CD-951E20504B63}" type="slidenum">
              <a:rPr lang="en-US" smtClean="0"/>
              <a:pPr/>
              <a:t>15</a:t>
            </a:fld>
            <a:endParaRPr lang="en-US" dirty="0"/>
          </a:p>
        </p:txBody>
      </p:sp>
      <p:grpSp>
        <p:nvGrpSpPr>
          <p:cNvPr id="6" name="Group 5"/>
          <p:cNvGrpSpPr/>
          <p:nvPr/>
        </p:nvGrpSpPr>
        <p:grpSpPr>
          <a:xfrm>
            <a:off x="30480" y="233501"/>
            <a:ext cx="9144000" cy="1198552"/>
            <a:chOff x="0" y="205872"/>
            <a:chExt cx="9144000" cy="1198552"/>
          </a:xfrm>
        </p:grpSpPr>
        <p:sp>
          <p:nvSpPr>
            <p:cNvPr id="7" name="Rectangle 3"/>
            <p:cNvSpPr>
              <a:spLocks noChangeArrowheads="1"/>
            </p:cNvSpPr>
            <p:nvPr/>
          </p:nvSpPr>
          <p:spPr bwMode="auto">
            <a:xfrm>
              <a:off x="0" y="205872"/>
              <a:ext cx="9144000" cy="708528"/>
            </a:xfrm>
            <a:prstGeom prst="rect">
              <a:avLst/>
            </a:prstGeom>
            <a:solidFill>
              <a:srgbClr val="0070C0"/>
            </a:solidFill>
            <a:ln w="9525">
              <a:noFill/>
              <a:miter lim="800000"/>
              <a:headEnd/>
              <a:tailEnd/>
            </a:ln>
          </p:spPr>
          <p:txBody>
            <a:bodyPr lIns="92075" tIns="46038" rIns="92075" bIns="46038">
              <a:spAutoFit/>
            </a:bodyPr>
            <a:lstStyle/>
            <a:p>
              <a:pPr algn="ctr" eaLnBrk="0" hangingPunct="0"/>
              <a:r>
                <a:rPr lang="en-US" sz="4000" b="1">
                  <a:solidFill>
                    <a:schemeClr val="bg1"/>
                  </a:solidFill>
                  <a:latin typeface="Trebuchet MS" pitchFamily="34" charset="0"/>
                </a:rPr>
                <a:t>Leveraging NMA’s PD Resources</a:t>
              </a:r>
              <a:endParaRPr lang="en-US" sz="4000" b="1" dirty="0">
                <a:solidFill>
                  <a:schemeClr val="bg1"/>
                </a:solidFill>
                <a:latin typeface="Trebuchet MS" pitchFamily="34" charset="0"/>
              </a:endParaRPr>
            </a:p>
          </p:txBody>
        </p:sp>
        <p:sp>
          <p:nvSpPr>
            <p:cNvPr id="8" name="Rectangle 3"/>
            <p:cNvSpPr>
              <a:spLocks noChangeArrowheads="1"/>
            </p:cNvSpPr>
            <p:nvPr/>
          </p:nvSpPr>
          <p:spPr bwMode="auto">
            <a:xfrm>
              <a:off x="0" y="880562"/>
              <a:ext cx="9144000" cy="523862"/>
            </a:xfrm>
            <a:prstGeom prst="rect">
              <a:avLst/>
            </a:prstGeom>
            <a:solidFill>
              <a:schemeClr val="bg1"/>
            </a:solidFill>
            <a:ln w="9525">
              <a:noFill/>
              <a:miter lim="800000"/>
              <a:headEnd/>
              <a:tailEnd/>
            </a:ln>
          </p:spPr>
          <p:txBody>
            <a:bodyPr lIns="92075" tIns="46038" rIns="92075" bIns="46038">
              <a:spAutoFit/>
            </a:bodyPr>
            <a:lstStyle/>
            <a:p>
              <a:pPr algn="ctr" eaLnBrk="0" hangingPunct="0"/>
              <a:r>
                <a:rPr lang="en-US" sz="2800" b="1" dirty="0">
                  <a:solidFill>
                    <a:srgbClr val="C00000"/>
                  </a:solidFill>
                  <a:latin typeface="Trebuchet MS" pitchFamily="34" charset="0"/>
                </a:rPr>
                <a:t>Certified Manager &amp; Certified Supervisor Programs</a:t>
              </a:r>
            </a:p>
          </p:txBody>
        </p:sp>
      </p:grpSp>
      <p:pic>
        <p:nvPicPr>
          <p:cNvPr id="11266" name="Picture 2" descr="ICPM Logo"/>
          <p:cNvPicPr>
            <a:picLocks noChangeAspect="1" noChangeArrowheads="1"/>
          </p:cNvPicPr>
          <p:nvPr/>
        </p:nvPicPr>
        <p:blipFill>
          <a:blip r:embed="rId3" cstate="print"/>
          <a:srcRect/>
          <a:stretch>
            <a:fillRect/>
          </a:stretch>
        </p:blipFill>
        <p:spPr bwMode="auto">
          <a:xfrm>
            <a:off x="637619" y="4709160"/>
            <a:ext cx="3171825" cy="638175"/>
          </a:xfrm>
          <a:prstGeom prst="rect">
            <a:avLst/>
          </a:prstGeom>
          <a:solidFill>
            <a:schemeClr val="accent4"/>
          </a:solidFill>
        </p:spPr>
      </p:pic>
      <p:pic>
        <p:nvPicPr>
          <p:cNvPr id="11270" name="Picture 6"/>
          <p:cNvPicPr>
            <a:picLocks noChangeAspect="1" noChangeArrowheads="1"/>
          </p:cNvPicPr>
          <p:nvPr/>
        </p:nvPicPr>
        <p:blipFill>
          <a:blip r:embed="rId4" cstate="print"/>
          <a:srcRect/>
          <a:stretch>
            <a:fillRect/>
          </a:stretch>
        </p:blipFill>
        <p:spPr bwMode="auto">
          <a:xfrm>
            <a:off x="127106" y="1447800"/>
            <a:ext cx="4368694" cy="1225276"/>
          </a:xfrm>
          <a:prstGeom prst="rect">
            <a:avLst/>
          </a:prstGeom>
          <a:noFill/>
          <a:ln w="9525">
            <a:noFill/>
            <a:miter lim="800000"/>
            <a:headEnd/>
            <a:tailEnd/>
          </a:ln>
        </p:spPr>
      </p:pic>
      <p:sp>
        <p:nvSpPr>
          <p:cNvPr id="15" name="TextBox 14"/>
          <p:cNvSpPr txBox="1"/>
          <p:nvPr/>
        </p:nvSpPr>
        <p:spPr>
          <a:xfrm>
            <a:off x="228600" y="2942272"/>
            <a:ext cx="4267200" cy="1477328"/>
          </a:xfrm>
          <a:prstGeom prst="rect">
            <a:avLst/>
          </a:prstGeom>
          <a:noFill/>
        </p:spPr>
        <p:txBody>
          <a:bodyPr wrap="square" rtlCol="0">
            <a:spAutoFit/>
          </a:bodyPr>
          <a:lstStyle/>
          <a:p>
            <a:pPr>
              <a:spcBef>
                <a:spcPts val="1200"/>
              </a:spcBef>
              <a:buFont typeface="Wingdings" pitchFamily="2" charset="2"/>
              <a:buChar char="§"/>
            </a:pPr>
            <a:r>
              <a:rPr lang="en-US" sz="2200" dirty="0">
                <a:latin typeface="Arial" pitchFamily="34" charset="0"/>
                <a:cs typeface="Arial" pitchFamily="34" charset="0"/>
              </a:rPr>
              <a:t> </a:t>
            </a:r>
            <a:r>
              <a:rPr lang="en-US" sz="1600" b="1" dirty="0">
                <a:latin typeface="Arial" pitchFamily="34" charset="0"/>
                <a:cs typeface="Arial" pitchFamily="34" charset="0"/>
              </a:rPr>
              <a:t>Verify your ability to manage and lead</a:t>
            </a:r>
          </a:p>
          <a:p>
            <a:pPr>
              <a:spcBef>
                <a:spcPts val="1200"/>
              </a:spcBef>
              <a:buFont typeface="Wingdings" pitchFamily="2" charset="2"/>
              <a:buChar char="§"/>
            </a:pPr>
            <a:r>
              <a:rPr lang="en-US" sz="1600" b="1" dirty="0">
                <a:latin typeface="Arial" pitchFamily="34" charset="0"/>
                <a:cs typeface="Arial" pitchFamily="34" charset="0"/>
              </a:rPr>
              <a:t> Meet Eligibility Requirements; need not     have a “management title”</a:t>
            </a:r>
          </a:p>
          <a:p>
            <a:pPr>
              <a:spcBef>
                <a:spcPts val="1200"/>
              </a:spcBef>
              <a:buFont typeface="Wingdings" pitchFamily="2" charset="2"/>
              <a:buChar char="§"/>
            </a:pPr>
            <a:r>
              <a:rPr lang="en-US" sz="1600" b="1" dirty="0">
                <a:latin typeface="Arial" pitchFamily="34" charset="0"/>
                <a:cs typeface="Arial" pitchFamily="34" charset="0"/>
              </a:rPr>
              <a:t> Pass 3 CM assessment exams</a:t>
            </a:r>
          </a:p>
        </p:txBody>
      </p:sp>
      <p:sp>
        <p:nvSpPr>
          <p:cNvPr id="17" name="TextBox 16"/>
          <p:cNvSpPr txBox="1"/>
          <p:nvPr/>
        </p:nvSpPr>
        <p:spPr>
          <a:xfrm>
            <a:off x="1613931" y="5607010"/>
            <a:ext cx="1219200" cy="381000"/>
          </a:xfrm>
          <a:prstGeom prst="rect">
            <a:avLst/>
          </a:prstGeom>
          <a:noFill/>
        </p:spPr>
        <p:txBody>
          <a:bodyPr wrap="square" rtlCol="0">
            <a:spAutoFit/>
          </a:bodyPr>
          <a:lstStyle/>
          <a:p>
            <a:r>
              <a:rPr lang="en-US" b="1" dirty="0">
                <a:solidFill>
                  <a:srgbClr val="C00000"/>
                </a:solidFill>
              </a:rPr>
              <a:t>icpm.biz</a:t>
            </a:r>
          </a:p>
        </p:txBody>
      </p:sp>
      <p:sp>
        <p:nvSpPr>
          <p:cNvPr id="11" name="TextBox 10"/>
          <p:cNvSpPr txBox="1"/>
          <p:nvPr/>
        </p:nvSpPr>
        <p:spPr>
          <a:xfrm rot="20489181">
            <a:off x="3226293" y="5697117"/>
            <a:ext cx="1432560" cy="646331"/>
          </a:xfrm>
          <a:prstGeom prst="rect">
            <a:avLst/>
          </a:prstGeom>
          <a:solidFill>
            <a:schemeClr val="accent2">
              <a:lumMod val="40000"/>
              <a:lumOff val="60000"/>
            </a:schemeClr>
          </a:solidFill>
        </p:spPr>
        <p:txBody>
          <a:bodyPr wrap="square" rtlCol="0">
            <a:spAutoFit/>
          </a:bodyPr>
          <a:lstStyle/>
          <a:p>
            <a:r>
              <a:rPr lang="en-US" b="1" dirty="0">
                <a:latin typeface="Arial" panose="020B0604020202020204" pitchFamily="34" charset="0"/>
                <a:cs typeface="Arial" panose="020B0604020202020204" pitchFamily="34" charset="0"/>
              </a:rPr>
              <a:t>Details at nma1.org!</a:t>
            </a:r>
          </a:p>
        </p:txBody>
      </p:sp>
      <p:pic>
        <p:nvPicPr>
          <p:cNvPr id="12" name="Picture 5"/>
          <p:cNvPicPr>
            <a:picLocks noChangeAspect="1" noChangeArrowheads="1"/>
          </p:cNvPicPr>
          <p:nvPr/>
        </p:nvPicPr>
        <p:blipFill>
          <a:blip r:embed="rId5" cstate="print"/>
          <a:srcRect/>
          <a:stretch>
            <a:fillRect/>
          </a:stretch>
        </p:blipFill>
        <p:spPr bwMode="auto">
          <a:xfrm>
            <a:off x="4602480" y="1447800"/>
            <a:ext cx="4394835" cy="1216363"/>
          </a:xfrm>
          <a:prstGeom prst="rect">
            <a:avLst/>
          </a:prstGeom>
          <a:noFill/>
          <a:ln w="9525">
            <a:noFill/>
            <a:miter lim="800000"/>
            <a:headEnd/>
            <a:tailEnd/>
          </a:ln>
        </p:spPr>
      </p:pic>
      <p:sp>
        <p:nvSpPr>
          <p:cNvPr id="13" name="Rectangle 12"/>
          <p:cNvSpPr/>
          <p:nvPr/>
        </p:nvSpPr>
        <p:spPr>
          <a:xfrm>
            <a:off x="4709160" y="2971800"/>
            <a:ext cx="4495800" cy="3016210"/>
          </a:xfrm>
          <a:prstGeom prst="rect">
            <a:avLst/>
          </a:prstGeom>
        </p:spPr>
        <p:txBody>
          <a:bodyPr wrap="square">
            <a:spAutoFit/>
          </a:bodyPr>
          <a:lstStyle/>
          <a:p>
            <a:pPr>
              <a:buFont typeface="Arial" pitchFamily="34" charset="0"/>
              <a:buChar char="•"/>
            </a:pPr>
            <a:r>
              <a:rPr lang="en-US" sz="1600" b="1" dirty="0">
                <a:latin typeface="Arial" pitchFamily="34" charset="0"/>
                <a:cs typeface="Arial" pitchFamily="34" charset="0"/>
              </a:rPr>
              <a:t> Begin your management career with affordable, independent learning</a:t>
            </a:r>
          </a:p>
          <a:p>
            <a:pPr>
              <a:buFont typeface="Arial" pitchFamily="34" charset="0"/>
              <a:buChar char="•"/>
            </a:pPr>
            <a:endParaRPr lang="en-US" sz="1600" b="1" dirty="0">
              <a:latin typeface="Arial" pitchFamily="34" charset="0"/>
              <a:cs typeface="Arial" pitchFamily="34" charset="0"/>
            </a:endParaRPr>
          </a:p>
          <a:p>
            <a:pPr>
              <a:buFont typeface="Arial" pitchFamily="34" charset="0"/>
              <a:buChar char="•"/>
            </a:pPr>
            <a:r>
              <a:rPr lang="en-US" sz="1600" b="1" dirty="0">
                <a:latin typeface="Arial" pitchFamily="34" charset="0"/>
                <a:cs typeface="Arial" pitchFamily="34" charset="0"/>
              </a:rPr>
              <a:t> Are you currently supervising others or aspiring to be a supervisor? If so, the CS is designed for you. </a:t>
            </a:r>
          </a:p>
          <a:p>
            <a:pPr>
              <a:buFont typeface="Arial" pitchFamily="34" charset="0"/>
              <a:buChar char="•"/>
            </a:pPr>
            <a:endParaRPr lang="en-US" sz="1600" b="1" dirty="0">
              <a:latin typeface="Arial" pitchFamily="34" charset="0"/>
              <a:cs typeface="Arial" pitchFamily="34" charset="0"/>
            </a:endParaRPr>
          </a:p>
          <a:p>
            <a:pPr>
              <a:buFont typeface="Arial" pitchFamily="34" charset="0"/>
              <a:buChar char="•"/>
            </a:pPr>
            <a:r>
              <a:rPr lang="en-US" sz="1600" b="1" dirty="0">
                <a:latin typeface="Arial" pitchFamily="34" charset="0"/>
                <a:cs typeface="Arial" pitchFamily="34" charset="0"/>
              </a:rPr>
              <a:t> The real-world knowledge and skills you will learn through the CS can be used immediately to help you become a more efficient, effective supervisor.</a:t>
            </a:r>
          </a:p>
          <a:p>
            <a:endParaRPr lang="en-US" sz="1400" b="1" dirty="0">
              <a:latin typeface="Arial" pitchFamily="34" charset="0"/>
              <a:cs typeface="Arial" pitchFamily="34" charset="0"/>
            </a:endParaRPr>
          </a:p>
        </p:txBody>
      </p:sp>
      <p:sp>
        <p:nvSpPr>
          <p:cNvPr id="2" name="TextBox 1"/>
          <p:cNvSpPr txBox="1"/>
          <p:nvPr/>
        </p:nvSpPr>
        <p:spPr>
          <a:xfrm>
            <a:off x="7924800" y="1688068"/>
            <a:ext cx="990600" cy="369332"/>
          </a:xfrm>
          <a:prstGeom prst="rect">
            <a:avLst/>
          </a:prstGeom>
          <a:noFill/>
        </p:spPr>
        <p:txBody>
          <a:bodyPr wrap="square" rtlCol="0">
            <a:spAutoFit/>
          </a:bodyPr>
          <a:lstStyle/>
          <a:p>
            <a:r>
              <a:rPr lang="en-US" b="1" dirty="0">
                <a:solidFill>
                  <a:srgbClr val="FFFF00"/>
                </a:solidFill>
              </a:rPr>
              <a:t>NEW!</a:t>
            </a:r>
          </a:p>
        </p:txBody>
      </p:sp>
    </p:spTree>
    <p:extLst>
      <p:ext uri="{BB962C8B-B14F-4D97-AF65-F5344CB8AC3E}">
        <p14:creationId xmlns:p14="http://schemas.microsoft.com/office/powerpoint/2010/main" val="2005566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600200"/>
            <a:ext cx="7315200" cy="4537073"/>
          </a:xfrm>
        </p:spPr>
        <p:txBody>
          <a:bodyPr/>
          <a:lstStyle/>
          <a:p>
            <a:pPr marL="109728" indent="0">
              <a:buNone/>
            </a:pPr>
            <a:r>
              <a:rPr lang="en-US" b="1" dirty="0">
                <a:solidFill>
                  <a:schemeClr val="accent4"/>
                </a:solidFill>
                <a:latin typeface="Arial" pitchFamily="34" charset="0"/>
                <a:cs typeface="Arial" pitchFamily="34" charset="0"/>
              </a:rPr>
              <a:t>Professional Development Guidebook</a:t>
            </a:r>
          </a:p>
          <a:p>
            <a:pPr marL="109728" indent="0">
              <a:buNone/>
            </a:pPr>
            <a:endParaRPr lang="en-US" sz="1600" b="1" dirty="0">
              <a:solidFill>
                <a:schemeClr val="accent4"/>
              </a:solidFill>
              <a:latin typeface="Arial" pitchFamily="34" charset="0"/>
              <a:cs typeface="Arial" pitchFamily="34" charset="0"/>
            </a:endParaRPr>
          </a:p>
          <a:p>
            <a:pPr marL="688975" lvl="1" indent="-225425">
              <a:spcBef>
                <a:spcPts val="400"/>
              </a:spcBef>
              <a:buSzPct val="68000"/>
              <a:buFont typeface="Wingdings 3"/>
              <a:buChar char=""/>
            </a:pPr>
            <a:r>
              <a:rPr lang="en-US" sz="2400" dirty="0">
                <a:solidFill>
                  <a:srgbClr val="002060"/>
                </a:solidFill>
                <a:latin typeface="Arial" pitchFamily="34" charset="0"/>
                <a:cs typeface="Arial" pitchFamily="34" charset="0"/>
              </a:rPr>
              <a:t>Developing a PD plan</a:t>
            </a:r>
          </a:p>
          <a:p>
            <a:pPr marL="688975" lvl="1" indent="-225425">
              <a:spcBef>
                <a:spcPts val="400"/>
              </a:spcBef>
              <a:buSzPct val="68000"/>
              <a:buFont typeface="Wingdings 3"/>
              <a:buChar char=""/>
            </a:pPr>
            <a:r>
              <a:rPr lang="en-US" sz="2400" dirty="0">
                <a:solidFill>
                  <a:srgbClr val="002060"/>
                </a:solidFill>
                <a:latin typeface="Arial" pitchFamily="34" charset="0"/>
                <a:cs typeface="Arial" pitchFamily="34" charset="0"/>
              </a:rPr>
              <a:t>Description of processes</a:t>
            </a:r>
          </a:p>
          <a:p>
            <a:pPr marL="1139825" lvl="2" indent="-398463"/>
            <a:r>
              <a:rPr lang="en-US" dirty="0">
                <a:latin typeface="Arial" pitchFamily="34" charset="0"/>
                <a:cs typeface="Arial" pitchFamily="34" charset="0"/>
              </a:rPr>
              <a:t>Forms (B3, B4, B5, etc.)</a:t>
            </a:r>
          </a:p>
          <a:p>
            <a:pPr marL="688975" lvl="1" indent="-225425">
              <a:spcBef>
                <a:spcPts val="400"/>
              </a:spcBef>
              <a:buSzPct val="68000"/>
              <a:buFont typeface="Wingdings 3"/>
              <a:buChar char=""/>
            </a:pPr>
            <a:r>
              <a:rPr lang="en-US" sz="2400" dirty="0">
                <a:solidFill>
                  <a:srgbClr val="002060"/>
                </a:solidFill>
                <a:latin typeface="Arial" pitchFamily="34" charset="0"/>
                <a:cs typeface="Arial" pitchFamily="34" charset="0"/>
              </a:rPr>
              <a:t>All about CEU</a:t>
            </a:r>
          </a:p>
          <a:p>
            <a:pPr marL="688975" lvl="1" indent="-225425">
              <a:spcBef>
                <a:spcPts val="400"/>
              </a:spcBef>
              <a:buSzPct val="68000"/>
              <a:buFont typeface="Wingdings 3"/>
              <a:buChar char=""/>
            </a:pPr>
            <a:r>
              <a:rPr lang="en-US" sz="2400" dirty="0">
                <a:solidFill>
                  <a:srgbClr val="002060"/>
                </a:solidFill>
                <a:latin typeface="Arial" pitchFamily="34" charset="0"/>
                <a:cs typeface="Arial" pitchFamily="34" charset="0"/>
              </a:rPr>
              <a:t>Developing Facilitators</a:t>
            </a:r>
          </a:p>
          <a:p>
            <a:pPr marL="688975" lvl="1" indent="-225425">
              <a:spcBef>
                <a:spcPts val="400"/>
              </a:spcBef>
              <a:buSzPct val="68000"/>
              <a:buFont typeface="Wingdings 3"/>
              <a:buChar char=""/>
            </a:pPr>
            <a:r>
              <a:rPr lang="en-US" sz="2400" dirty="0">
                <a:solidFill>
                  <a:srgbClr val="002060"/>
                </a:solidFill>
                <a:latin typeface="Arial" pitchFamily="34" charset="0"/>
                <a:cs typeface="Arial" pitchFamily="34" charset="0"/>
              </a:rPr>
              <a:t>Ordering courses</a:t>
            </a:r>
          </a:p>
          <a:p>
            <a:pPr marL="688975" lvl="1" indent="-225425">
              <a:spcBef>
                <a:spcPts val="400"/>
              </a:spcBef>
              <a:buSzPct val="68000"/>
              <a:buFont typeface="Wingdings 3"/>
              <a:buChar char=""/>
            </a:pPr>
            <a:r>
              <a:rPr lang="en-US" sz="2400" dirty="0">
                <a:solidFill>
                  <a:srgbClr val="002060"/>
                </a:solidFill>
                <a:latin typeface="Arial" pitchFamily="34" charset="0"/>
                <a:cs typeface="Arial" pitchFamily="34" charset="0"/>
              </a:rPr>
              <a:t>Requesting certificates</a:t>
            </a:r>
          </a:p>
          <a:p>
            <a:pPr marL="1139825" lvl="2" indent="-398463"/>
            <a:endParaRPr lang="en-US"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71F9C827-55FE-4AE0-85CD-951E20504B63}" type="slidenum">
              <a:rPr lang="en-US" smtClean="0"/>
              <a:pPr/>
              <a:t>16</a:t>
            </a:fld>
            <a:endParaRPr lang="en-US" dirty="0"/>
          </a:p>
        </p:txBody>
      </p:sp>
      <p:grpSp>
        <p:nvGrpSpPr>
          <p:cNvPr id="7" name="Group 6"/>
          <p:cNvGrpSpPr/>
          <p:nvPr/>
        </p:nvGrpSpPr>
        <p:grpSpPr>
          <a:xfrm>
            <a:off x="0" y="205872"/>
            <a:ext cx="9144000" cy="1198552"/>
            <a:chOff x="0" y="205872"/>
            <a:chExt cx="9144000" cy="1198552"/>
          </a:xfrm>
        </p:grpSpPr>
        <p:sp>
          <p:nvSpPr>
            <p:cNvPr id="8" name="Rectangle 3"/>
            <p:cNvSpPr>
              <a:spLocks noChangeArrowheads="1"/>
            </p:cNvSpPr>
            <p:nvPr/>
          </p:nvSpPr>
          <p:spPr bwMode="auto">
            <a:xfrm>
              <a:off x="0" y="205872"/>
              <a:ext cx="9144000" cy="708528"/>
            </a:xfrm>
            <a:prstGeom prst="rect">
              <a:avLst/>
            </a:prstGeom>
            <a:solidFill>
              <a:srgbClr val="0070C0"/>
            </a:solidFill>
            <a:ln w="9525">
              <a:noFill/>
              <a:miter lim="800000"/>
              <a:headEnd/>
              <a:tailEnd/>
            </a:ln>
          </p:spPr>
          <p:txBody>
            <a:bodyPr lIns="92075" tIns="46038" rIns="92075" bIns="46038">
              <a:spAutoFit/>
            </a:bodyPr>
            <a:lstStyle/>
            <a:p>
              <a:pPr algn="ctr" eaLnBrk="0" hangingPunct="0"/>
              <a:r>
                <a:rPr lang="en-US" sz="4000" b="1" dirty="0">
                  <a:solidFill>
                    <a:schemeClr val="bg1"/>
                  </a:solidFill>
                  <a:latin typeface="Trebuchet MS" pitchFamily="34" charset="0"/>
                </a:rPr>
                <a:t>Leveraging NMA’s PD Resources</a:t>
              </a:r>
            </a:p>
          </p:txBody>
        </p:sp>
        <p:sp>
          <p:nvSpPr>
            <p:cNvPr id="9" name="Rectangle 3"/>
            <p:cNvSpPr>
              <a:spLocks noChangeArrowheads="1"/>
            </p:cNvSpPr>
            <p:nvPr/>
          </p:nvSpPr>
          <p:spPr bwMode="auto">
            <a:xfrm>
              <a:off x="0" y="880562"/>
              <a:ext cx="9144000" cy="523862"/>
            </a:xfrm>
            <a:prstGeom prst="rect">
              <a:avLst/>
            </a:prstGeom>
            <a:solidFill>
              <a:schemeClr val="bg1"/>
            </a:solidFill>
            <a:ln w="9525">
              <a:noFill/>
              <a:miter lim="800000"/>
              <a:headEnd/>
              <a:tailEnd/>
            </a:ln>
          </p:spPr>
          <p:txBody>
            <a:bodyPr lIns="92075" tIns="46038" rIns="92075" bIns="46038">
              <a:spAutoFit/>
            </a:bodyPr>
            <a:lstStyle/>
            <a:p>
              <a:pPr algn="ctr" eaLnBrk="0" hangingPunct="0"/>
              <a:r>
                <a:rPr lang="en-US" sz="2800" b="1" dirty="0">
                  <a:solidFill>
                    <a:srgbClr val="C00000"/>
                  </a:solidFill>
                  <a:latin typeface="Trebuchet MS" pitchFamily="34" charset="0"/>
                </a:rPr>
                <a:t>Additional PD Resources</a:t>
              </a:r>
            </a:p>
          </p:txBody>
        </p:sp>
      </p:grpSp>
      <p:pic>
        <p:nvPicPr>
          <p:cNvPr id="10" name="Picture 9"/>
          <p:cNvPicPr>
            <a:picLocks noChangeAspect="1"/>
          </p:cNvPicPr>
          <p:nvPr/>
        </p:nvPicPr>
        <p:blipFill>
          <a:blip r:embed="rId4" cstate="print"/>
          <a:stretch>
            <a:fillRect/>
          </a:stretch>
        </p:blipFill>
        <p:spPr>
          <a:xfrm>
            <a:off x="-3429000" y="2286000"/>
            <a:ext cx="2324100" cy="2971800"/>
          </a:xfrm>
          <a:prstGeom prst="rect">
            <a:avLst/>
          </a:prstGeom>
        </p:spPr>
      </p:pic>
      <p:pic>
        <p:nvPicPr>
          <p:cNvPr id="3" name="Picture 2"/>
          <p:cNvPicPr>
            <a:picLocks noChangeAspect="1"/>
          </p:cNvPicPr>
          <p:nvPr/>
        </p:nvPicPr>
        <p:blipFill>
          <a:blip r:embed="rId5"/>
          <a:stretch>
            <a:fillRect/>
          </a:stretch>
        </p:blipFill>
        <p:spPr>
          <a:xfrm rot="1636565">
            <a:off x="5711598" y="2489488"/>
            <a:ext cx="2584992" cy="3272742"/>
          </a:xfrm>
          <a:prstGeom prst="roundRect">
            <a:avLst>
              <a:gd name="adj" fmla="val 8594"/>
            </a:avLst>
          </a:prstGeom>
          <a:solidFill>
            <a:srgbClr val="FFFFFF">
              <a:shade val="85000"/>
            </a:srgbClr>
          </a:solidFill>
          <a:ln>
            <a:solidFill>
              <a:schemeClr val="bg1">
                <a:lumMod val="85000"/>
              </a:schemeClr>
            </a:solidFill>
          </a:ln>
          <a:effectLst>
            <a:reflection blurRad="12700" stA="38000" endPos="28000" dist="5000" dir="5400000" sy="-100000" algn="bl" rotWithShape="0"/>
          </a:effectLst>
        </p:spPr>
      </p:pic>
      <p:sp>
        <p:nvSpPr>
          <p:cNvPr id="11" name="TextBox 10"/>
          <p:cNvSpPr txBox="1"/>
          <p:nvPr/>
        </p:nvSpPr>
        <p:spPr>
          <a:xfrm rot="20489181">
            <a:off x="2398914" y="5534068"/>
            <a:ext cx="1608348" cy="646331"/>
          </a:xfrm>
          <a:prstGeom prst="rect">
            <a:avLst/>
          </a:prstGeom>
          <a:solidFill>
            <a:schemeClr val="accent2">
              <a:lumMod val="40000"/>
              <a:lumOff val="60000"/>
            </a:schemeClr>
          </a:solidFill>
        </p:spPr>
        <p:txBody>
          <a:bodyPr wrap="square" rtlCol="0">
            <a:spAutoFit/>
          </a:bodyPr>
          <a:lstStyle/>
          <a:p>
            <a:r>
              <a:rPr lang="en-US" b="1" dirty="0">
                <a:latin typeface="Arial" panose="020B0604020202020204" pitchFamily="34" charset="0"/>
                <a:cs typeface="Arial" panose="020B0604020202020204" pitchFamily="34" charset="0"/>
              </a:rPr>
              <a:t>Download at nma1.org!</a:t>
            </a:r>
          </a:p>
        </p:txBody>
      </p:sp>
    </p:spTree>
    <p:custDataLst>
      <p:tags r:id="rId1"/>
    </p:custDataLst>
    <p:extLst>
      <p:ext uri="{BB962C8B-B14F-4D97-AF65-F5344CB8AC3E}">
        <p14:creationId xmlns:p14="http://schemas.microsoft.com/office/powerpoint/2010/main" val="1652569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3000" y="1905000"/>
            <a:ext cx="7315200" cy="2209800"/>
          </a:xfrm>
        </p:spPr>
        <p:txBody>
          <a:bodyPr>
            <a:normAutofit fontScale="92500" lnSpcReduction="20000"/>
          </a:bodyPr>
          <a:lstStyle/>
          <a:p>
            <a:pPr marL="109728" indent="0">
              <a:lnSpc>
                <a:spcPct val="130000"/>
              </a:lnSpc>
              <a:buNone/>
            </a:pPr>
            <a:r>
              <a:rPr lang="en-US" b="1" dirty="0">
                <a:solidFill>
                  <a:srgbClr val="CC6600"/>
                </a:solidFill>
                <a:latin typeface="Arial" pitchFamily="34" charset="0"/>
                <a:cs typeface="Arial" pitchFamily="34" charset="0"/>
              </a:rPr>
              <a:t>REMEMBER!  </a:t>
            </a:r>
            <a:r>
              <a:rPr lang="en-US" dirty="0">
                <a:latin typeface="Arial" pitchFamily="34" charset="0"/>
                <a:cs typeface="Arial" pitchFamily="34" charset="0"/>
              </a:rPr>
              <a:t>You have a $2/member dues rebate that can be used toward the purchase of NMA awards, conference registrations, </a:t>
            </a:r>
            <a:r>
              <a:rPr lang="en-US" u="sng" dirty="0">
                <a:latin typeface="Arial" pitchFamily="34" charset="0"/>
                <a:cs typeface="Arial" pitchFamily="34" charset="0"/>
              </a:rPr>
              <a:t>and educational materials</a:t>
            </a:r>
            <a:r>
              <a:rPr lang="en-US" dirty="0">
                <a:latin typeface="Arial" pitchFamily="34" charset="0"/>
                <a:cs typeface="Arial" pitchFamily="34" charset="0"/>
              </a:rPr>
              <a:t>.  Contact NMA for your current Chapter Rewards “balance”.</a:t>
            </a:r>
          </a:p>
        </p:txBody>
      </p:sp>
      <p:sp>
        <p:nvSpPr>
          <p:cNvPr id="6" name="Slide Number Placeholder 5"/>
          <p:cNvSpPr>
            <a:spLocks noGrp="1"/>
          </p:cNvSpPr>
          <p:nvPr>
            <p:ph type="sldNum" sz="quarter" idx="12"/>
          </p:nvPr>
        </p:nvSpPr>
        <p:spPr/>
        <p:txBody>
          <a:bodyPr/>
          <a:lstStyle/>
          <a:p>
            <a:fld id="{71F9C827-55FE-4AE0-85CD-951E20504B63}" type="slidenum">
              <a:rPr lang="en-US" smtClean="0"/>
              <a:pPr/>
              <a:t>17</a:t>
            </a:fld>
            <a:endParaRPr lang="en-US" dirty="0"/>
          </a:p>
        </p:txBody>
      </p:sp>
      <p:grpSp>
        <p:nvGrpSpPr>
          <p:cNvPr id="9" name="Group 8"/>
          <p:cNvGrpSpPr/>
          <p:nvPr/>
        </p:nvGrpSpPr>
        <p:grpSpPr>
          <a:xfrm>
            <a:off x="0" y="205872"/>
            <a:ext cx="9144000" cy="1198552"/>
            <a:chOff x="0" y="205872"/>
            <a:chExt cx="9144000" cy="1198552"/>
          </a:xfrm>
        </p:grpSpPr>
        <p:sp>
          <p:nvSpPr>
            <p:cNvPr id="10" name="Rectangle 3"/>
            <p:cNvSpPr>
              <a:spLocks noChangeArrowheads="1"/>
            </p:cNvSpPr>
            <p:nvPr/>
          </p:nvSpPr>
          <p:spPr bwMode="auto">
            <a:xfrm>
              <a:off x="0" y="205872"/>
              <a:ext cx="9144000" cy="708528"/>
            </a:xfrm>
            <a:prstGeom prst="rect">
              <a:avLst/>
            </a:prstGeom>
            <a:solidFill>
              <a:srgbClr val="0070C0"/>
            </a:solidFill>
            <a:ln w="9525">
              <a:noFill/>
              <a:miter lim="800000"/>
              <a:headEnd/>
              <a:tailEnd/>
            </a:ln>
          </p:spPr>
          <p:txBody>
            <a:bodyPr lIns="92075" tIns="46038" rIns="92075" bIns="46038">
              <a:spAutoFit/>
            </a:bodyPr>
            <a:lstStyle/>
            <a:p>
              <a:pPr algn="ctr" eaLnBrk="0" hangingPunct="0"/>
              <a:r>
                <a:rPr lang="en-US" sz="4000" b="1">
                  <a:solidFill>
                    <a:schemeClr val="bg1"/>
                  </a:solidFill>
                  <a:latin typeface="Trebuchet MS" pitchFamily="34" charset="0"/>
                </a:rPr>
                <a:t>Leveraging NMA’s PD Resources</a:t>
              </a:r>
              <a:endParaRPr lang="en-US" sz="4000" b="1" dirty="0">
                <a:solidFill>
                  <a:schemeClr val="bg1"/>
                </a:solidFill>
                <a:latin typeface="Trebuchet MS" pitchFamily="34" charset="0"/>
              </a:endParaRPr>
            </a:p>
          </p:txBody>
        </p:sp>
        <p:sp>
          <p:nvSpPr>
            <p:cNvPr id="11" name="Rectangle 3"/>
            <p:cNvSpPr>
              <a:spLocks noChangeArrowheads="1"/>
            </p:cNvSpPr>
            <p:nvPr/>
          </p:nvSpPr>
          <p:spPr bwMode="auto">
            <a:xfrm>
              <a:off x="0" y="880562"/>
              <a:ext cx="9144000" cy="523862"/>
            </a:xfrm>
            <a:prstGeom prst="rect">
              <a:avLst/>
            </a:prstGeom>
            <a:solidFill>
              <a:schemeClr val="bg1"/>
            </a:solidFill>
            <a:ln w="9525">
              <a:noFill/>
              <a:miter lim="800000"/>
              <a:headEnd/>
              <a:tailEnd/>
            </a:ln>
          </p:spPr>
          <p:txBody>
            <a:bodyPr lIns="92075" tIns="46038" rIns="92075" bIns="46038">
              <a:spAutoFit/>
            </a:bodyPr>
            <a:lstStyle/>
            <a:p>
              <a:pPr algn="ctr" eaLnBrk="0" hangingPunct="0"/>
              <a:r>
                <a:rPr lang="en-US" sz="2800" b="1" dirty="0">
                  <a:solidFill>
                    <a:srgbClr val="C00000"/>
                  </a:solidFill>
                  <a:latin typeface="Trebuchet MS" pitchFamily="34" charset="0"/>
                </a:rPr>
                <a:t>Chapter Rewards Program</a:t>
              </a:r>
            </a:p>
          </p:txBody>
        </p:sp>
      </p:grpSp>
      <p:pic>
        <p:nvPicPr>
          <p:cNvPr id="7170" name="Picture 2" descr="Image result for rewards programs"/>
          <p:cNvPicPr>
            <a:picLocks noChangeAspect="1" noChangeArrowheads="1"/>
          </p:cNvPicPr>
          <p:nvPr/>
        </p:nvPicPr>
        <p:blipFill>
          <a:blip r:embed="rId4" cstate="print"/>
          <a:srcRect/>
          <a:stretch>
            <a:fillRect/>
          </a:stretch>
        </p:blipFill>
        <p:spPr bwMode="auto">
          <a:xfrm>
            <a:off x="5257800" y="4197265"/>
            <a:ext cx="2368907" cy="2127335"/>
          </a:xfrm>
          <a:prstGeom prst="rect">
            <a:avLst/>
          </a:prstGeom>
          <a:noFill/>
        </p:spPr>
      </p:pic>
    </p:spTree>
    <p:custDataLst>
      <p:tags r:id="rId1"/>
    </p:custDataLst>
    <p:extLst>
      <p:ext uri="{BB962C8B-B14F-4D97-AF65-F5344CB8AC3E}">
        <p14:creationId xmlns:p14="http://schemas.microsoft.com/office/powerpoint/2010/main" val="1023545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TextBox 4"/>
          <p:cNvSpPr txBox="1">
            <a:spLocks noChangeArrowheads="1"/>
          </p:cNvSpPr>
          <p:nvPr/>
        </p:nvSpPr>
        <p:spPr bwMode="auto">
          <a:xfrm>
            <a:off x="533400" y="4408824"/>
            <a:ext cx="4648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a:r>
              <a:rPr lang="en-US" altLang="en-US" sz="2400" b="1" dirty="0">
                <a:solidFill>
                  <a:srgbClr val="C00000"/>
                </a:solidFill>
              </a:rPr>
              <a:t>Ask execs to personally hand out achievement certificates!</a:t>
            </a:r>
          </a:p>
        </p:txBody>
      </p:sp>
      <p:sp>
        <p:nvSpPr>
          <p:cNvPr id="67589" name="TextBox 5"/>
          <p:cNvSpPr txBox="1">
            <a:spLocks noChangeArrowheads="1"/>
          </p:cNvSpPr>
          <p:nvPr/>
        </p:nvSpPr>
        <p:spPr bwMode="auto">
          <a:xfrm>
            <a:off x="723900" y="1655523"/>
            <a:ext cx="4267200"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marL="463550" indent="-463550" eaLnBrk="1" hangingPunct="1">
              <a:lnSpc>
                <a:spcPct val="95000"/>
              </a:lnSpc>
              <a:spcBef>
                <a:spcPct val="20000"/>
              </a:spcBef>
              <a:buClr>
                <a:srgbClr val="C00000"/>
              </a:buClr>
              <a:buFont typeface="Wingdings" panose="05000000000000000000" pitchFamily="2" charset="2"/>
              <a:buChar char="v"/>
            </a:pPr>
            <a:r>
              <a:rPr lang="en-US" altLang="en-US" sz="2400" dirty="0"/>
              <a:t>Chapter Meetings</a:t>
            </a:r>
          </a:p>
          <a:p>
            <a:pPr marL="463550" indent="-463550" eaLnBrk="1" hangingPunct="1">
              <a:lnSpc>
                <a:spcPct val="95000"/>
              </a:lnSpc>
              <a:spcBef>
                <a:spcPct val="20000"/>
              </a:spcBef>
              <a:buClr>
                <a:srgbClr val="C00000"/>
              </a:buClr>
              <a:buFont typeface="Wingdings" panose="05000000000000000000" pitchFamily="2" charset="2"/>
              <a:buChar char="v"/>
            </a:pPr>
            <a:r>
              <a:rPr lang="en-US" altLang="en-US" sz="2400" dirty="0"/>
              <a:t>Executive Staff Meetings</a:t>
            </a:r>
          </a:p>
          <a:p>
            <a:pPr marL="463550" indent="-463550" eaLnBrk="1" hangingPunct="1">
              <a:lnSpc>
                <a:spcPct val="95000"/>
              </a:lnSpc>
              <a:spcBef>
                <a:spcPct val="20000"/>
              </a:spcBef>
              <a:buClr>
                <a:srgbClr val="C00000"/>
              </a:buClr>
              <a:buFont typeface="Wingdings" panose="05000000000000000000" pitchFamily="2" charset="2"/>
              <a:buChar char="v"/>
            </a:pPr>
            <a:r>
              <a:rPr lang="en-US" altLang="en-US" sz="2400" dirty="0"/>
              <a:t>Chapter Newsletters</a:t>
            </a:r>
          </a:p>
          <a:p>
            <a:pPr marL="463550" indent="-463550" eaLnBrk="1" hangingPunct="1">
              <a:lnSpc>
                <a:spcPct val="95000"/>
              </a:lnSpc>
              <a:spcBef>
                <a:spcPct val="20000"/>
              </a:spcBef>
              <a:buClr>
                <a:srgbClr val="C00000"/>
              </a:buClr>
              <a:buFont typeface="Wingdings" panose="05000000000000000000" pitchFamily="2" charset="2"/>
              <a:buChar char="v"/>
            </a:pPr>
            <a:r>
              <a:rPr lang="en-US" altLang="en-US" sz="2400" dirty="0"/>
              <a:t>E-blasts, website posts</a:t>
            </a:r>
          </a:p>
          <a:p>
            <a:pPr marL="463550" indent="-463550" eaLnBrk="1" hangingPunct="1">
              <a:lnSpc>
                <a:spcPct val="95000"/>
              </a:lnSpc>
              <a:spcBef>
                <a:spcPct val="20000"/>
              </a:spcBef>
              <a:buClr>
                <a:srgbClr val="C00000"/>
              </a:buClr>
              <a:buFont typeface="Wingdings" panose="05000000000000000000" pitchFamily="2" charset="2"/>
              <a:buChar char="v"/>
            </a:pPr>
            <a:r>
              <a:rPr lang="en-US" altLang="en-US" sz="2400" dirty="0"/>
              <a:t>Notes to Supervisors</a:t>
            </a:r>
          </a:p>
          <a:p>
            <a:pPr marL="463550" indent="-463550" eaLnBrk="1" hangingPunct="1">
              <a:lnSpc>
                <a:spcPct val="95000"/>
              </a:lnSpc>
              <a:spcBef>
                <a:spcPct val="20000"/>
              </a:spcBef>
              <a:buClr>
                <a:srgbClr val="C00000"/>
              </a:buClr>
              <a:buFont typeface="Wingdings" panose="05000000000000000000" pitchFamily="2" charset="2"/>
              <a:buChar char="v"/>
            </a:pPr>
            <a:r>
              <a:rPr lang="en-US" altLang="en-US" sz="2400" dirty="0"/>
              <a:t>Bulletin Boards</a:t>
            </a:r>
            <a:br>
              <a:rPr lang="en-US" altLang="en-US" sz="2800" dirty="0">
                <a:solidFill>
                  <a:srgbClr val="002060"/>
                </a:solidFill>
              </a:rPr>
            </a:br>
            <a:endParaRPr lang="en-US" altLang="en-US" sz="2800" dirty="0">
              <a:solidFill>
                <a:srgbClr val="002060"/>
              </a:solidFill>
            </a:endParaRPr>
          </a:p>
        </p:txBody>
      </p:sp>
      <p:sp>
        <p:nvSpPr>
          <p:cNvPr id="6" name="Rectangle 3"/>
          <p:cNvSpPr>
            <a:spLocks noChangeArrowheads="1"/>
          </p:cNvSpPr>
          <p:nvPr/>
        </p:nvSpPr>
        <p:spPr bwMode="auto">
          <a:xfrm>
            <a:off x="0" y="205872"/>
            <a:ext cx="9144000" cy="708528"/>
          </a:xfrm>
          <a:prstGeom prst="rect">
            <a:avLst/>
          </a:prstGeom>
          <a:solidFill>
            <a:srgbClr val="0070C0"/>
          </a:solidFill>
          <a:ln w="9525">
            <a:noFill/>
            <a:miter lim="800000"/>
            <a:headEnd/>
            <a:tailEnd/>
          </a:ln>
        </p:spPr>
        <p:txBody>
          <a:bodyPr lIns="92075" tIns="46038" rIns="92075" bIns="46038">
            <a:spAutoFit/>
          </a:bodyPr>
          <a:lstStyle/>
          <a:p>
            <a:pPr algn="ctr" eaLnBrk="0" hangingPunct="0"/>
            <a:r>
              <a:rPr lang="en-US" sz="4000" b="1" dirty="0">
                <a:solidFill>
                  <a:schemeClr val="bg1"/>
                </a:solidFill>
                <a:latin typeface="Trebuchet MS" pitchFamily="34" charset="0"/>
              </a:rPr>
              <a:t>Recognition</a:t>
            </a:r>
          </a:p>
        </p:txBody>
      </p:sp>
      <p:sp>
        <p:nvSpPr>
          <p:cNvPr id="8" name="Rectangle 3"/>
          <p:cNvSpPr>
            <a:spLocks noChangeArrowheads="1"/>
          </p:cNvSpPr>
          <p:nvPr/>
        </p:nvSpPr>
        <p:spPr bwMode="auto">
          <a:xfrm>
            <a:off x="0" y="880562"/>
            <a:ext cx="9144000" cy="523862"/>
          </a:xfrm>
          <a:prstGeom prst="rect">
            <a:avLst/>
          </a:prstGeom>
          <a:noFill/>
          <a:ln w="9525">
            <a:noFill/>
            <a:miter lim="800000"/>
            <a:headEnd/>
            <a:tailEnd/>
          </a:ln>
        </p:spPr>
        <p:txBody>
          <a:bodyPr lIns="92075" tIns="46038" rIns="92075" bIns="46038">
            <a:spAutoFit/>
          </a:bodyPr>
          <a:lstStyle/>
          <a:p>
            <a:pPr algn="ctr" eaLnBrk="0" hangingPunct="0"/>
            <a:r>
              <a:rPr lang="en-US" sz="2800" b="1" dirty="0">
                <a:solidFill>
                  <a:srgbClr val="C00000"/>
                </a:solidFill>
                <a:latin typeface="Trebuchet MS" pitchFamily="34" charset="0"/>
              </a:rPr>
              <a:t>Recognize People’s Achievements!</a:t>
            </a:r>
          </a:p>
        </p:txBody>
      </p:sp>
      <p:pic>
        <p:nvPicPr>
          <p:cNvPr id="7" name="Picture 6"/>
          <p:cNvPicPr>
            <a:picLocks noChangeAspect="1"/>
          </p:cNvPicPr>
          <p:nvPr/>
        </p:nvPicPr>
        <p:blipFill>
          <a:blip r:embed="rId3" cstate="print"/>
          <a:stretch>
            <a:fillRect/>
          </a:stretch>
        </p:blipFill>
        <p:spPr>
          <a:xfrm>
            <a:off x="5562600" y="1828800"/>
            <a:ext cx="2895600" cy="2258786"/>
          </a:xfrm>
          <a:prstGeom prst="rect">
            <a:avLst/>
          </a:prstGeom>
        </p:spPr>
      </p:pic>
      <p:pic>
        <p:nvPicPr>
          <p:cNvPr id="9" name="Picture 8"/>
          <p:cNvPicPr>
            <a:picLocks noChangeAspect="1"/>
          </p:cNvPicPr>
          <p:nvPr/>
        </p:nvPicPr>
        <p:blipFill>
          <a:blip r:embed="rId4" cstate="print"/>
          <a:stretch>
            <a:fillRect/>
          </a:stretch>
        </p:blipFill>
        <p:spPr>
          <a:xfrm>
            <a:off x="5591269" y="4419600"/>
            <a:ext cx="2943131" cy="2115208"/>
          </a:xfrm>
          <a:prstGeom prst="rect">
            <a:avLst/>
          </a:prstGeom>
        </p:spPr>
      </p:pic>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extBox 4"/>
          <p:cNvSpPr txBox="1">
            <a:spLocks noChangeArrowheads="1"/>
          </p:cNvSpPr>
          <p:nvPr/>
        </p:nvSpPr>
        <p:spPr bwMode="auto">
          <a:xfrm>
            <a:off x="990600" y="1673478"/>
            <a:ext cx="71628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nSpc>
                <a:spcPct val="125000"/>
              </a:lnSpc>
            </a:pPr>
            <a:r>
              <a:rPr lang="en-US" altLang="en-US" sz="2400" dirty="0"/>
              <a:t>Presented to any Chapter that has an outstanding PD and CM Program through conducting both NMA and non-NMA courses, and involving executive managers in their Professional Development program.  Be recognized at NMA’s Annual Conference.</a:t>
            </a:r>
          </a:p>
        </p:txBody>
      </p:sp>
      <p:pic>
        <p:nvPicPr>
          <p:cNvPr id="6" name="Picture 5"/>
          <p:cNvPicPr>
            <a:picLocks noChangeAspect="1"/>
          </p:cNvPicPr>
          <p:nvPr/>
        </p:nvPicPr>
        <p:blipFill>
          <a:blip r:embed="rId3" cstate="print"/>
          <a:stretch>
            <a:fillRect/>
          </a:stretch>
        </p:blipFill>
        <p:spPr>
          <a:xfrm>
            <a:off x="4572000" y="4267200"/>
            <a:ext cx="3124200" cy="2355734"/>
          </a:xfrm>
          <a:prstGeom prst="rect">
            <a:avLst/>
          </a:prstGeom>
        </p:spPr>
      </p:pic>
      <p:sp>
        <p:nvSpPr>
          <p:cNvPr id="5" name="Rectangle 3"/>
          <p:cNvSpPr>
            <a:spLocks noChangeArrowheads="1"/>
          </p:cNvSpPr>
          <p:nvPr/>
        </p:nvSpPr>
        <p:spPr bwMode="auto">
          <a:xfrm>
            <a:off x="0" y="205872"/>
            <a:ext cx="9144000" cy="708528"/>
          </a:xfrm>
          <a:prstGeom prst="rect">
            <a:avLst/>
          </a:prstGeom>
          <a:solidFill>
            <a:srgbClr val="0070C0"/>
          </a:solidFill>
          <a:ln w="9525">
            <a:noFill/>
            <a:miter lim="800000"/>
            <a:headEnd/>
            <a:tailEnd/>
          </a:ln>
        </p:spPr>
        <p:txBody>
          <a:bodyPr lIns="92075" tIns="46038" rIns="92075" bIns="46038">
            <a:spAutoFit/>
          </a:bodyPr>
          <a:lstStyle/>
          <a:p>
            <a:pPr algn="ctr" eaLnBrk="0" hangingPunct="0"/>
            <a:r>
              <a:rPr lang="en-US" sz="4000" b="1" dirty="0">
                <a:solidFill>
                  <a:schemeClr val="bg1"/>
                </a:solidFill>
                <a:latin typeface="Trebuchet MS" pitchFamily="34" charset="0"/>
              </a:rPr>
              <a:t>Professional Development Award</a:t>
            </a:r>
          </a:p>
        </p:txBody>
      </p:sp>
      <p:sp>
        <p:nvSpPr>
          <p:cNvPr id="8" name="Rectangle 3"/>
          <p:cNvSpPr>
            <a:spLocks noChangeArrowheads="1"/>
          </p:cNvSpPr>
          <p:nvPr/>
        </p:nvSpPr>
        <p:spPr bwMode="auto">
          <a:xfrm>
            <a:off x="0" y="880562"/>
            <a:ext cx="9144000" cy="523862"/>
          </a:xfrm>
          <a:prstGeom prst="rect">
            <a:avLst/>
          </a:prstGeom>
          <a:noFill/>
          <a:ln w="9525">
            <a:noFill/>
            <a:miter lim="800000"/>
            <a:headEnd/>
            <a:tailEnd/>
          </a:ln>
        </p:spPr>
        <p:txBody>
          <a:bodyPr lIns="92075" tIns="46038" rIns="92075" bIns="46038">
            <a:spAutoFit/>
          </a:bodyPr>
          <a:lstStyle/>
          <a:p>
            <a:pPr algn="ctr" eaLnBrk="0" hangingPunct="0"/>
            <a:r>
              <a:rPr lang="en-US" sz="2800" b="1" dirty="0">
                <a:solidFill>
                  <a:srgbClr val="C00000"/>
                </a:solidFill>
                <a:latin typeface="Trebuchet MS" pitchFamily="34" charset="0"/>
              </a:rPr>
              <a:t>Celebrate Your Successes</a:t>
            </a:r>
          </a:p>
        </p:txBody>
      </p:sp>
      <p:sp>
        <p:nvSpPr>
          <p:cNvPr id="7" name="TextBox 6"/>
          <p:cNvSpPr txBox="1"/>
          <p:nvPr/>
        </p:nvSpPr>
        <p:spPr>
          <a:xfrm rot="21035968">
            <a:off x="2341553" y="5121901"/>
            <a:ext cx="1432560" cy="646331"/>
          </a:xfrm>
          <a:prstGeom prst="rect">
            <a:avLst/>
          </a:prstGeom>
          <a:solidFill>
            <a:schemeClr val="accent2">
              <a:lumMod val="40000"/>
              <a:lumOff val="60000"/>
            </a:schemeClr>
          </a:solidFill>
        </p:spPr>
        <p:txBody>
          <a:bodyPr wrap="square" rtlCol="0">
            <a:spAutoFit/>
          </a:bodyPr>
          <a:lstStyle/>
          <a:p>
            <a:r>
              <a:rPr lang="en-US" b="1" dirty="0">
                <a:latin typeface="Arial" panose="020B0604020202020204" pitchFamily="34" charset="0"/>
                <a:cs typeface="Arial" panose="020B0604020202020204" pitchFamily="34" charset="0"/>
              </a:rPr>
              <a:t>Details at nma1.org!</a:t>
            </a:r>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0" y="205872"/>
            <a:ext cx="9144000" cy="708528"/>
          </a:xfrm>
          <a:prstGeom prst="rect">
            <a:avLst/>
          </a:prstGeom>
          <a:solidFill>
            <a:srgbClr val="0070C0"/>
          </a:solidFill>
          <a:ln w="9525">
            <a:noFill/>
            <a:miter lim="800000"/>
            <a:headEnd/>
            <a:tailEnd/>
          </a:ln>
        </p:spPr>
        <p:txBody>
          <a:bodyPr lIns="92075" tIns="46038" rIns="92075" bIns="46038">
            <a:spAutoFit/>
          </a:bodyPr>
          <a:lstStyle/>
          <a:p>
            <a:pPr algn="ctr" eaLnBrk="0" hangingPunct="0"/>
            <a:r>
              <a:rPr lang="en-US" sz="4000" b="1" dirty="0">
                <a:solidFill>
                  <a:schemeClr val="bg1"/>
                </a:solidFill>
                <a:latin typeface="Trebuchet MS" pitchFamily="34" charset="0"/>
              </a:rPr>
              <a:t>Professional Development</a:t>
            </a:r>
          </a:p>
        </p:txBody>
      </p:sp>
      <p:sp>
        <p:nvSpPr>
          <p:cNvPr id="3" name="TextBox 2"/>
          <p:cNvSpPr txBox="1"/>
          <p:nvPr/>
        </p:nvSpPr>
        <p:spPr>
          <a:xfrm>
            <a:off x="1714500" y="4724400"/>
            <a:ext cx="5905500" cy="1415772"/>
          </a:xfrm>
          <a:prstGeom prst="rect">
            <a:avLst/>
          </a:prstGeom>
          <a:noFill/>
        </p:spPr>
        <p:txBody>
          <a:bodyPr wrap="square" rtlCol="0">
            <a:spAutoFit/>
          </a:bodyPr>
          <a:lstStyle/>
          <a:p>
            <a:pPr algn="ctr"/>
            <a:r>
              <a:rPr lang="en-US" sz="2800" dirty="0">
                <a:solidFill>
                  <a:srgbClr val="0070C0"/>
                </a:solidFill>
                <a:latin typeface="Arial" pitchFamily="34" charset="0"/>
                <a:cs typeface="Arial" pitchFamily="34" charset="0"/>
              </a:rPr>
              <a:t>Deborah Davis-</a:t>
            </a:r>
            <a:r>
              <a:rPr lang="en-US" sz="2800" dirty="0" err="1">
                <a:solidFill>
                  <a:srgbClr val="0070C0"/>
                </a:solidFill>
                <a:latin typeface="Arial" pitchFamily="34" charset="0"/>
                <a:cs typeface="Arial" pitchFamily="34" charset="0"/>
              </a:rPr>
              <a:t>Leicht</a:t>
            </a:r>
            <a:endParaRPr lang="en-US" sz="2800" dirty="0">
              <a:solidFill>
                <a:srgbClr val="0070C0"/>
              </a:solidFill>
              <a:latin typeface="Arial" pitchFamily="34" charset="0"/>
              <a:cs typeface="Arial" pitchFamily="34" charset="0"/>
            </a:endParaRPr>
          </a:p>
          <a:p>
            <a:pPr algn="ctr"/>
            <a:r>
              <a:rPr lang="en-US" sz="2000" dirty="0">
                <a:latin typeface="Arial" pitchFamily="34" charset="0"/>
                <a:cs typeface="Arial" pitchFamily="34" charset="0"/>
              </a:rPr>
              <a:t>Professional Development Committee Co-Chair</a:t>
            </a:r>
          </a:p>
          <a:p>
            <a:pPr algn="ctr"/>
            <a:r>
              <a:rPr lang="en-US" sz="2000" dirty="0">
                <a:latin typeface="Arial" pitchFamily="34" charset="0"/>
                <a:cs typeface="Arial" pitchFamily="34" charset="0"/>
              </a:rPr>
              <a:t>NMA Board of Directors</a:t>
            </a:r>
            <a:endParaRPr lang="en-US" sz="1800" dirty="0">
              <a:latin typeface="Arial" pitchFamily="34" charset="0"/>
              <a:cs typeface="Arial" pitchFamily="34" charset="0"/>
            </a:endParaRPr>
          </a:p>
          <a:p>
            <a:pPr algn="ctr"/>
            <a:r>
              <a:rPr lang="en-US" sz="1800" dirty="0">
                <a:latin typeface="Arial" pitchFamily="34" charset="0"/>
                <a:cs typeface="Arial" pitchFamily="34" charset="0"/>
              </a:rPr>
              <a:t>Fort </a:t>
            </a:r>
            <a:r>
              <a:rPr lang="en-US" sz="1800" dirty="0" err="1">
                <a:latin typeface="Arial" pitchFamily="34" charset="0"/>
                <a:cs typeface="Arial" pitchFamily="34" charset="0"/>
              </a:rPr>
              <a:t>Worth,TX</a:t>
            </a:r>
            <a:endParaRPr lang="en-US" sz="1800" dirty="0">
              <a:latin typeface="Arial" pitchFamily="34" charset="0"/>
              <a:cs typeface="Arial" pitchFamily="34" charset="0"/>
            </a:endParaRPr>
          </a:p>
        </p:txBody>
      </p:sp>
      <p:sp>
        <p:nvSpPr>
          <p:cNvPr id="6" name="Rectangle 5"/>
          <p:cNvSpPr>
            <a:spLocks noChangeArrowheads="1"/>
          </p:cNvSpPr>
          <p:nvPr/>
        </p:nvSpPr>
        <p:spPr bwMode="auto">
          <a:xfrm>
            <a:off x="0" y="1257520"/>
            <a:ext cx="9144000" cy="523862"/>
          </a:xfrm>
          <a:prstGeom prst="rect">
            <a:avLst/>
          </a:prstGeom>
          <a:noFill/>
          <a:ln w="9525">
            <a:noFill/>
            <a:miter lim="800000"/>
            <a:headEnd/>
            <a:tailEnd/>
          </a:ln>
        </p:spPr>
        <p:txBody>
          <a:bodyPr lIns="92075" tIns="46038" rIns="92075" bIns="46038">
            <a:spAutoFit/>
          </a:bodyPr>
          <a:lstStyle/>
          <a:p>
            <a:pPr algn="ctr" eaLnBrk="0" hangingPunct="0"/>
            <a:r>
              <a:rPr lang="en-US" sz="2800" b="1" dirty="0">
                <a:solidFill>
                  <a:srgbClr val="0070C0"/>
                </a:solidFill>
                <a:latin typeface="Arial" pitchFamily="34" charset="0"/>
                <a:cs typeface="Arial" pitchFamily="34" charset="0"/>
              </a:rPr>
              <a:t>Today’s CLT Facilitator:</a:t>
            </a:r>
          </a:p>
        </p:txBody>
      </p:sp>
      <p:pic>
        <p:nvPicPr>
          <p:cNvPr id="1026" name="Picture 2" descr="C:\Users\steve\Pictures\Deborah-Davis_Leicht(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2072109"/>
            <a:ext cx="1905000" cy="2381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91F694D4-B98C-47CB-8EC2-0B4289C26F3C}"/>
              </a:ext>
            </a:extLst>
          </p:cNvPr>
          <p:cNvSpPr>
            <a:spLocks noGrp="1"/>
          </p:cNvSpPr>
          <p:nvPr>
            <p:ph type="ftr" sz="quarter" idx="11"/>
          </p:nvPr>
        </p:nvSpPr>
        <p:spPr/>
        <p:txBody>
          <a:bodyPr/>
          <a:lstStyle/>
          <a:p>
            <a:endParaRPr lang="en-US"/>
          </a:p>
          <a:p>
            <a:endParaRPr lang="en-US"/>
          </a:p>
        </p:txBody>
      </p:sp>
    </p:spTree>
    <p:extLst>
      <p:ext uri="{BB962C8B-B14F-4D97-AF65-F5344CB8AC3E}">
        <p14:creationId xmlns:p14="http://schemas.microsoft.com/office/powerpoint/2010/main" val="9070328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5410200"/>
            <a:ext cx="1162050" cy="1162050"/>
          </a:xfrm>
          <a:prstGeom prst="rect">
            <a:avLst/>
          </a:prstGeom>
        </p:spPr>
      </p:pic>
      <p:sp>
        <p:nvSpPr>
          <p:cNvPr id="4" name="Rectangle 3"/>
          <p:cNvSpPr>
            <a:spLocks noChangeArrowheads="1"/>
          </p:cNvSpPr>
          <p:nvPr/>
        </p:nvSpPr>
        <p:spPr bwMode="auto">
          <a:xfrm>
            <a:off x="0" y="205872"/>
            <a:ext cx="9144000" cy="708528"/>
          </a:xfrm>
          <a:prstGeom prst="rect">
            <a:avLst/>
          </a:prstGeom>
          <a:solidFill>
            <a:srgbClr val="0070C0"/>
          </a:solidFill>
          <a:ln w="9525">
            <a:noFill/>
            <a:miter lim="800000"/>
            <a:headEnd/>
            <a:tailEnd/>
          </a:ln>
        </p:spPr>
        <p:txBody>
          <a:bodyPr lIns="92075" tIns="46038" rIns="92075" bIns="46038">
            <a:spAutoFit/>
          </a:bodyPr>
          <a:lstStyle/>
          <a:p>
            <a:pPr algn="ctr" eaLnBrk="0" hangingPunct="0"/>
            <a:r>
              <a:rPr lang="en-US" sz="4000" b="1" dirty="0">
                <a:solidFill>
                  <a:schemeClr val="bg1"/>
                </a:solidFill>
                <a:latin typeface="Trebuchet MS" pitchFamily="34" charset="0"/>
              </a:rPr>
              <a:t>Q &amp; A and Best Practices</a:t>
            </a:r>
          </a:p>
        </p:txBody>
      </p:sp>
      <p:sp>
        <p:nvSpPr>
          <p:cNvPr id="6" name="Rectangle 5"/>
          <p:cNvSpPr/>
          <p:nvPr/>
        </p:nvSpPr>
        <p:spPr>
          <a:xfrm>
            <a:off x="762000" y="1295400"/>
            <a:ext cx="7924800" cy="4555093"/>
          </a:xfrm>
          <a:prstGeom prst="rect">
            <a:avLst/>
          </a:prstGeom>
        </p:spPr>
        <p:txBody>
          <a:bodyPr wrap="square">
            <a:spAutoFit/>
          </a:bodyPr>
          <a:lstStyle/>
          <a:p>
            <a:pPr marL="800100" lvl="1" indent="-342900">
              <a:lnSpc>
                <a:spcPct val="125000"/>
              </a:lnSpc>
              <a:spcAft>
                <a:spcPts val="600"/>
              </a:spcAft>
              <a:buClr>
                <a:srgbClr val="C00000"/>
              </a:buClr>
              <a:buFont typeface="Wingdings" panose="05000000000000000000" pitchFamily="2" charset="2"/>
              <a:buChar char="v"/>
            </a:pPr>
            <a:r>
              <a:rPr lang="en-US" sz="2400" b="1" dirty="0">
                <a:latin typeface="Arial" pitchFamily="34" charset="0"/>
                <a:cs typeface="Arial" pitchFamily="34" charset="0"/>
              </a:rPr>
              <a:t>What really works and draws people to your learning activities?</a:t>
            </a:r>
          </a:p>
          <a:p>
            <a:pPr marL="800100" lvl="1" indent="-342900">
              <a:lnSpc>
                <a:spcPct val="125000"/>
              </a:lnSpc>
              <a:spcAft>
                <a:spcPts val="600"/>
              </a:spcAft>
              <a:buClr>
                <a:srgbClr val="C00000"/>
              </a:buClr>
              <a:buFont typeface="Wingdings" panose="05000000000000000000" pitchFamily="2" charset="2"/>
              <a:buChar char="v"/>
            </a:pPr>
            <a:r>
              <a:rPr lang="en-US" sz="2400" b="1" dirty="0">
                <a:solidFill>
                  <a:srgbClr val="0070C0"/>
                </a:solidFill>
                <a:latin typeface="Arial" pitchFamily="34" charset="0"/>
                <a:cs typeface="Arial" pitchFamily="34" charset="0"/>
              </a:rPr>
              <a:t>How do you pay for PD programs?</a:t>
            </a:r>
          </a:p>
          <a:p>
            <a:pPr marL="800100" lvl="1" indent="-342900">
              <a:lnSpc>
                <a:spcPct val="125000"/>
              </a:lnSpc>
              <a:spcAft>
                <a:spcPts val="600"/>
              </a:spcAft>
              <a:buClr>
                <a:srgbClr val="C00000"/>
              </a:buClr>
              <a:buFont typeface="Wingdings" panose="05000000000000000000" pitchFamily="2" charset="2"/>
              <a:buChar char="v"/>
            </a:pPr>
            <a:r>
              <a:rPr lang="en-US" sz="2400" b="1" dirty="0">
                <a:latin typeface="Arial" pitchFamily="34" charset="0"/>
                <a:cs typeface="Arial" pitchFamily="34" charset="0"/>
              </a:rPr>
              <a:t>Please share the kinds of “other” PD programs that seem to work for your chapter? </a:t>
            </a:r>
          </a:p>
          <a:p>
            <a:pPr marL="800100" lvl="1" indent="-342900">
              <a:lnSpc>
                <a:spcPct val="125000"/>
              </a:lnSpc>
              <a:spcAft>
                <a:spcPts val="600"/>
              </a:spcAft>
              <a:buClr>
                <a:srgbClr val="C00000"/>
              </a:buClr>
              <a:buFont typeface="Wingdings" panose="05000000000000000000" pitchFamily="2" charset="2"/>
              <a:buChar char="v"/>
            </a:pPr>
            <a:r>
              <a:rPr lang="en-US" sz="2400" b="1" dirty="0">
                <a:solidFill>
                  <a:srgbClr val="0070C0"/>
                </a:solidFill>
                <a:latin typeface="Arial" pitchFamily="34" charset="0"/>
                <a:cs typeface="Arial" pitchFamily="34" charset="0"/>
              </a:rPr>
              <a:t>Can you recall any unforeseen successes and/or “epic failures”?</a:t>
            </a:r>
          </a:p>
          <a:p>
            <a:pPr marL="800100" lvl="1" indent="-342900">
              <a:lnSpc>
                <a:spcPct val="125000"/>
              </a:lnSpc>
              <a:spcAft>
                <a:spcPts val="600"/>
              </a:spcAft>
              <a:buClr>
                <a:srgbClr val="C00000"/>
              </a:buClr>
              <a:buFont typeface="Wingdings" panose="05000000000000000000" pitchFamily="2" charset="2"/>
              <a:buChar char="v"/>
            </a:pPr>
            <a:r>
              <a:rPr lang="en-US" sz="2400" b="1" dirty="0">
                <a:latin typeface="Arial" pitchFamily="34" charset="0"/>
                <a:cs typeface="Arial" pitchFamily="34" charset="0"/>
              </a:rPr>
              <a:t>What would you like to learn from others who are logged on?</a:t>
            </a:r>
            <a:endParaRPr lang="en-US" b="1" dirty="0">
              <a:latin typeface="Arial" pitchFamily="34" charset="0"/>
              <a:cs typeface="Arial" pitchFamily="34" charset="0"/>
            </a:endParaRPr>
          </a:p>
        </p:txBody>
      </p:sp>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19" y="2519321"/>
            <a:ext cx="9144000" cy="1447800"/>
          </a:xfrm>
        </p:spPr>
        <p:txBody>
          <a:bodyPr>
            <a:normAutofit lnSpcReduction="10000"/>
            <a:scene3d>
              <a:camera prst="orthographicFront"/>
              <a:lightRig rig="harsh" dir="t"/>
            </a:scene3d>
            <a:sp3d extrusionH="57150" prstMaterial="matte">
              <a:bevelT w="63500" h="12700" prst="angle"/>
              <a:contourClr>
                <a:schemeClr val="bg1">
                  <a:lumMod val="65000"/>
                </a:schemeClr>
              </a:contourClr>
            </a:sp3d>
          </a:bodyPr>
          <a:lstStyle/>
          <a:p>
            <a:pPr marL="0" indent="0" algn="ctr">
              <a:buNone/>
            </a:pPr>
            <a:endParaRPr lang="en-US" sz="4400" b="1" dirty="0">
              <a:ln/>
              <a:solidFill>
                <a:schemeClr val="accent3"/>
              </a:solidFill>
            </a:endParaRPr>
          </a:p>
          <a:p>
            <a:pPr marL="0" indent="0" algn="ctr">
              <a:buNone/>
            </a:pPr>
            <a:r>
              <a:rPr lang="en-US" sz="4400" b="1" dirty="0">
                <a:ln/>
                <a:solidFill>
                  <a:srgbClr val="C00000"/>
                </a:solidFill>
                <a:latin typeface="Arial" pitchFamily="34" charset="0"/>
                <a:cs typeface="Arial" pitchFamily="34" charset="0"/>
              </a:rPr>
              <a:t>  </a:t>
            </a:r>
            <a:r>
              <a:rPr lang="en-US" sz="4100" b="1" dirty="0">
                <a:ln/>
                <a:solidFill>
                  <a:srgbClr val="C00000"/>
                </a:solidFill>
                <a:latin typeface="Arial" pitchFamily="34" charset="0"/>
                <a:ea typeface="+mj-ea"/>
                <a:cs typeface="Arial" pitchFamily="34" charset="0"/>
              </a:rPr>
              <a:t>Thank you for attending!</a:t>
            </a:r>
          </a:p>
        </p:txBody>
      </p:sp>
      <p:sp>
        <p:nvSpPr>
          <p:cNvPr id="6" name="Slide Number Placeholder 5"/>
          <p:cNvSpPr>
            <a:spLocks noGrp="1"/>
          </p:cNvSpPr>
          <p:nvPr>
            <p:ph type="sldNum" sz="quarter" idx="12"/>
          </p:nvPr>
        </p:nvSpPr>
        <p:spPr/>
        <p:txBody>
          <a:bodyPr/>
          <a:lstStyle/>
          <a:p>
            <a:fld id="{71F9C827-55FE-4AE0-85CD-951E20504B63}" type="slidenum">
              <a:rPr lang="en-US" smtClean="0"/>
              <a:pPr/>
              <a:t>21</a:t>
            </a:fld>
            <a:endParaRPr lang="en-US" dirty="0"/>
          </a:p>
        </p:txBody>
      </p:sp>
      <p:grpSp>
        <p:nvGrpSpPr>
          <p:cNvPr id="8" name="Group 7"/>
          <p:cNvGrpSpPr/>
          <p:nvPr/>
        </p:nvGrpSpPr>
        <p:grpSpPr>
          <a:xfrm>
            <a:off x="0" y="205872"/>
            <a:ext cx="9144000" cy="1198552"/>
            <a:chOff x="0" y="205872"/>
            <a:chExt cx="9144000" cy="1198552"/>
          </a:xfrm>
        </p:grpSpPr>
        <p:sp>
          <p:nvSpPr>
            <p:cNvPr id="9" name="Rectangle 3"/>
            <p:cNvSpPr>
              <a:spLocks noChangeArrowheads="1"/>
            </p:cNvSpPr>
            <p:nvPr/>
          </p:nvSpPr>
          <p:spPr bwMode="auto">
            <a:xfrm>
              <a:off x="0" y="205872"/>
              <a:ext cx="9144000" cy="708528"/>
            </a:xfrm>
            <a:prstGeom prst="rect">
              <a:avLst/>
            </a:prstGeom>
            <a:solidFill>
              <a:srgbClr val="0070C0"/>
            </a:solidFill>
            <a:ln w="9525">
              <a:noFill/>
              <a:miter lim="800000"/>
              <a:headEnd/>
              <a:tailEnd/>
            </a:ln>
          </p:spPr>
          <p:txBody>
            <a:bodyPr lIns="92075" tIns="46038" rIns="92075" bIns="46038">
              <a:spAutoFit/>
            </a:bodyPr>
            <a:lstStyle/>
            <a:p>
              <a:pPr algn="ctr" eaLnBrk="0" hangingPunct="0"/>
              <a:r>
                <a:rPr lang="en-US" sz="4000" b="1">
                  <a:solidFill>
                    <a:schemeClr val="bg1"/>
                  </a:solidFill>
                  <a:latin typeface="Trebuchet MS" pitchFamily="34" charset="0"/>
                </a:rPr>
                <a:t>Leveraging NMA’s PD Resources</a:t>
              </a:r>
              <a:endParaRPr lang="en-US" sz="4000" b="1" dirty="0">
                <a:solidFill>
                  <a:schemeClr val="bg1"/>
                </a:solidFill>
                <a:latin typeface="Trebuchet MS" pitchFamily="34" charset="0"/>
              </a:endParaRPr>
            </a:p>
          </p:txBody>
        </p:sp>
        <p:sp>
          <p:nvSpPr>
            <p:cNvPr id="10" name="Rectangle 3"/>
            <p:cNvSpPr>
              <a:spLocks noChangeArrowheads="1"/>
            </p:cNvSpPr>
            <p:nvPr/>
          </p:nvSpPr>
          <p:spPr bwMode="auto">
            <a:xfrm>
              <a:off x="0" y="880562"/>
              <a:ext cx="9144000" cy="523862"/>
            </a:xfrm>
            <a:prstGeom prst="rect">
              <a:avLst/>
            </a:prstGeom>
            <a:solidFill>
              <a:schemeClr val="bg1"/>
            </a:solidFill>
            <a:ln w="9525">
              <a:noFill/>
              <a:miter lim="800000"/>
              <a:headEnd/>
              <a:tailEnd/>
            </a:ln>
          </p:spPr>
          <p:txBody>
            <a:bodyPr lIns="92075" tIns="46038" rIns="92075" bIns="46038">
              <a:spAutoFit/>
            </a:bodyPr>
            <a:lstStyle/>
            <a:p>
              <a:pPr algn="ctr" eaLnBrk="0" hangingPunct="0"/>
              <a:endParaRPr lang="en-US" sz="2800" b="1" dirty="0">
                <a:solidFill>
                  <a:srgbClr val="92D050"/>
                </a:solidFill>
                <a:latin typeface="Trebuchet MS" pitchFamily="34" charset="0"/>
              </a:endParaRPr>
            </a:p>
          </p:txBody>
        </p:sp>
      </p:grpSp>
    </p:spTree>
    <p:custDataLst>
      <p:tags r:id="rId1"/>
    </p:custDataLst>
    <p:extLst>
      <p:ext uri="{BB962C8B-B14F-4D97-AF65-F5344CB8AC3E}">
        <p14:creationId xmlns:p14="http://schemas.microsoft.com/office/powerpoint/2010/main" val="1361598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600200"/>
            <a:ext cx="7315200" cy="4525963"/>
          </a:xfrm>
        </p:spPr>
        <p:txBody>
          <a:bodyPr vert="horz" lIns="91440" tIns="45720" rIns="91440" bIns="45720" rtlCol="0">
            <a:noAutofit/>
          </a:bodyPr>
          <a:lstStyle/>
          <a:p>
            <a:pPr>
              <a:lnSpc>
                <a:spcPct val="150000"/>
              </a:lnSpc>
              <a:spcBef>
                <a:spcPts val="600"/>
              </a:spcBef>
            </a:pPr>
            <a:r>
              <a:rPr lang="en-US" sz="2400" dirty="0">
                <a:solidFill>
                  <a:srgbClr val="002060"/>
                </a:solidFill>
                <a:latin typeface="Arial" pitchFamily="34" charset="0"/>
                <a:cs typeface="Arial" pitchFamily="34" charset="0"/>
              </a:rPr>
              <a:t>Now, more than ever, your NMA Chapter should be planning ahead and be ready to bring multiple opportunities for personal and professional development to your members.  Everyone wins when that’s the goal …</a:t>
            </a:r>
          </a:p>
        </p:txBody>
      </p:sp>
      <p:sp>
        <p:nvSpPr>
          <p:cNvPr id="10" name="Slide Number Placeholder 9"/>
          <p:cNvSpPr>
            <a:spLocks noGrp="1"/>
          </p:cNvSpPr>
          <p:nvPr>
            <p:ph type="sldNum" sz="quarter" idx="12"/>
          </p:nvPr>
        </p:nvSpPr>
        <p:spPr/>
        <p:txBody>
          <a:bodyPr/>
          <a:lstStyle/>
          <a:p>
            <a:fld id="{71F9C827-55FE-4AE0-85CD-951E20504B63}" type="slidenum">
              <a:rPr lang="en-US" smtClean="0"/>
              <a:pPr/>
              <a:t>3</a:t>
            </a:fld>
            <a:endParaRPr lang="en-US" dirty="0"/>
          </a:p>
        </p:txBody>
      </p:sp>
      <p:pic>
        <p:nvPicPr>
          <p:cNvPr id="8" name="Picture 7" descr="http://infinityconcepts.net/wp-content/uploads/2012/08/Strategic-Value-Proposi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600" y="4377899"/>
            <a:ext cx="2686844" cy="1794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p:nvPr/>
        </p:nvGrpSpPr>
        <p:grpSpPr>
          <a:xfrm>
            <a:off x="0" y="205872"/>
            <a:ext cx="9144000" cy="1198552"/>
            <a:chOff x="0" y="205872"/>
            <a:chExt cx="9144000" cy="1198552"/>
          </a:xfrm>
        </p:grpSpPr>
        <p:sp>
          <p:nvSpPr>
            <p:cNvPr id="9" name="Rectangle 3"/>
            <p:cNvSpPr>
              <a:spLocks noChangeArrowheads="1"/>
            </p:cNvSpPr>
            <p:nvPr/>
          </p:nvSpPr>
          <p:spPr bwMode="auto">
            <a:xfrm>
              <a:off x="0" y="205872"/>
              <a:ext cx="9144000" cy="708528"/>
            </a:xfrm>
            <a:prstGeom prst="rect">
              <a:avLst/>
            </a:prstGeom>
            <a:solidFill>
              <a:srgbClr val="0070C0"/>
            </a:solidFill>
            <a:ln w="9525">
              <a:noFill/>
              <a:miter lim="800000"/>
              <a:headEnd/>
              <a:tailEnd/>
            </a:ln>
          </p:spPr>
          <p:txBody>
            <a:bodyPr lIns="92075" tIns="46038" rIns="92075" bIns="46038">
              <a:spAutoFit/>
            </a:bodyPr>
            <a:lstStyle/>
            <a:p>
              <a:pPr algn="ctr" eaLnBrk="0" hangingPunct="0"/>
              <a:r>
                <a:rPr lang="en-US" sz="4000" b="1">
                  <a:solidFill>
                    <a:schemeClr val="bg1"/>
                  </a:solidFill>
                  <a:latin typeface="Trebuchet MS" pitchFamily="34" charset="0"/>
                </a:rPr>
                <a:t>Leveraging NMA’s PD Resources</a:t>
              </a:r>
              <a:endParaRPr lang="en-US" sz="4000" b="1" dirty="0">
                <a:solidFill>
                  <a:schemeClr val="bg1"/>
                </a:solidFill>
                <a:latin typeface="Trebuchet MS" pitchFamily="34" charset="0"/>
              </a:endParaRPr>
            </a:p>
          </p:txBody>
        </p:sp>
        <p:sp>
          <p:nvSpPr>
            <p:cNvPr id="12" name="Rectangle 3"/>
            <p:cNvSpPr>
              <a:spLocks noChangeArrowheads="1"/>
            </p:cNvSpPr>
            <p:nvPr/>
          </p:nvSpPr>
          <p:spPr bwMode="auto">
            <a:xfrm>
              <a:off x="0" y="880562"/>
              <a:ext cx="9144000" cy="523862"/>
            </a:xfrm>
            <a:prstGeom prst="rect">
              <a:avLst/>
            </a:prstGeom>
            <a:solidFill>
              <a:schemeClr val="bg1"/>
            </a:solidFill>
            <a:ln w="9525">
              <a:noFill/>
              <a:miter lim="800000"/>
              <a:headEnd/>
              <a:tailEnd/>
            </a:ln>
          </p:spPr>
          <p:txBody>
            <a:bodyPr lIns="92075" tIns="46038" rIns="92075" bIns="46038">
              <a:spAutoFit/>
            </a:bodyPr>
            <a:lstStyle/>
            <a:p>
              <a:pPr algn="ctr" eaLnBrk="0" hangingPunct="0"/>
              <a:r>
                <a:rPr lang="en-US" sz="2800" b="1" dirty="0">
                  <a:solidFill>
                    <a:srgbClr val="C00000"/>
                  </a:solidFill>
                  <a:latin typeface="Trebuchet MS" pitchFamily="34" charset="0"/>
                </a:rPr>
                <a:t>Professional Development at the Chapter Level</a:t>
              </a:r>
            </a:p>
          </p:txBody>
        </p:sp>
      </p:grpSp>
    </p:spTree>
    <p:custDataLst>
      <p:tags r:id="rId1"/>
    </p:custDataLst>
    <p:extLst>
      <p:ext uri="{BB962C8B-B14F-4D97-AF65-F5344CB8AC3E}">
        <p14:creationId xmlns:p14="http://schemas.microsoft.com/office/powerpoint/2010/main" val="1848600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1600200"/>
            <a:ext cx="3505200" cy="4525963"/>
          </a:xfrm>
        </p:spPr>
        <p:txBody>
          <a:bodyPr/>
          <a:lstStyle/>
          <a:p>
            <a:pPr marL="0" indent="0">
              <a:buNone/>
            </a:pPr>
            <a:r>
              <a:rPr lang="en-US" u="sng" dirty="0">
                <a:solidFill>
                  <a:srgbClr val="0070C0"/>
                </a:solidFill>
                <a:latin typeface="Arial" pitchFamily="34" charset="0"/>
                <a:cs typeface="Arial" pitchFamily="34" charset="0"/>
              </a:rPr>
              <a:t>Participants</a:t>
            </a:r>
            <a:r>
              <a:rPr lang="en-US" dirty="0">
                <a:solidFill>
                  <a:srgbClr val="0070C0"/>
                </a:solidFill>
                <a:latin typeface="Arial" pitchFamily="34" charset="0"/>
                <a:cs typeface="Arial" pitchFamily="34" charset="0"/>
              </a:rPr>
              <a:t>:</a:t>
            </a:r>
          </a:p>
          <a:p>
            <a:pPr marL="255588" indent="-255588"/>
            <a:r>
              <a:rPr lang="en-US" sz="2400" i="1" dirty="0">
                <a:solidFill>
                  <a:srgbClr val="002060"/>
                </a:solidFill>
                <a:latin typeface="Arial" pitchFamily="34" charset="0"/>
                <a:cs typeface="Arial" pitchFamily="34" charset="0"/>
              </a:rPr>
              <a:t>Gain new skills</a:t>
            </a:r>
          </a:p>
          <a:p>
            <a:pPr marL="255588" indent="-255588"/>
            <a:r>
              <a:rPr lang="en-US" sz="2400" i="1" dirty="0">
                <a:solidFill>
                  <a:srgbClr val="002060"/>
                </a:solidFill>
                <a:latin typeface="Arial" pitchFamily="34" charset="0"/>
                <a:cs typeface="Arial" pitchFamily="34" charset="0"/>
              </a:rPr>
              <a:t>Invest in their own careers</a:t>
            </a:r>
          </a:p>
          <a:p>
            <a:pPr marL="255588" indent="-255588"/>
            <a:r>
              <a:rPr lang="en-US" sz="2400" i="1" dirty="0">
                <a:solidFill>
                  <a:srgbClr val="002060"/>
                </a:solidFill>
                <a:latin typeface="Arial" pitchFamily="34" charset="0"/>
                <a:cs typeface="Arial" pitchFamily="34" charset="0"/>
              </a:rPr>
              <a:t>Build new relationships</a:t>
            </a:r>
          </a:p>
        </p:txBody>
      </p:sp>
      <p:sp>
        <p:nvSpPr>
          <p:cNvPr id="7" name="Slide Number Placeholder 6"/>
          <p:cNvSpPr>
            <a:spLocks noGrp="1"/>
          </p:cNvSpPr>
          <p:nvPr>
            <p:ph type="sldNum" sz="quarter" idx="4294967295"/>
          </p:nvPr>
        </p:nvSpPr>
        <p:spPr>
          <a:xfrm>
            <a:off x="6553200" y="6492875"/>
            <a:ext cx="2133600" cy="365125"/>
          </a:xfrm>
        </p:spPr>
        <p:txBody>
          <a:bodyPr/>
          <a:lstStyle/>
          <a:p>
            <a:fld id="{71F9C827-55FE-4AE0-85CD-951E20504B63}" type="slidenum">
              <a:rPr lang="en-US" smtClean="0"/>
              <a:pPr/>
              <a:t>4</a:t>
            </a:fld>
            <a:endParaRPr lang="en-US" dirty="0"/>
          </a:p>
        </p:txBody>
      </p:sp>
      <p:sp>
        <p:nvSpPr>
          <p:cNvPr id="6" name="Content Placeholder 1"/>
          <p:cNvSpPr txBox="1">
            <a:spLocks/>
          </p:cNvSpPr>
          <p:nvPr/>
        </p:nvSpPr>
        <p:spPr>
          <a:xfrm>
            <a:off x="4800600" y="1600200"/>
            <a:ext cx="37338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400"/>
              </a:spcBef>
              <a:buClr>
                <a:schemeClr val="accent1"/>
              </a:buClr>
              <a:buSzPct val="68000"/>
              <a:buNone/>
            </a:pPr>
            <a:r>
              <a:rPr lang="en-US" sz="2700" u="sng" dirty="0">
                <a:solidFill>
                  <a:srgbClr val="0070C0"/>
                </a:solidFill>
                <a:latin typeface="Arial" pitchFamily="34" charset="0"/>
                <a:cs typeface="Arial" pitchFamily="34" charset="0"/>
              </a:rPr>
              <a:t>Organization:</a:t>
            </a:r>
          </a:p>
          <a:p>
            <a:pPr marL="255588" indent="-255588">
              <a:spcBef>
                <a:spcPts val="400"/>
              </a:spcBef>
              <a:buClr>
                <a:schemeClr val="accent1"/>
              </a:buClr>
              <a:buSzPct val="68000"/>
              <a:buFont typeface="Wingdings 3"/>
              <a:buChar char=""/>
            </a:pPr>
            <a:r>
              <a:rPr lang="en-US" sz="2400" i="1" dirty="0">
                <a:solidFill>
                  <a:srgbClr val="002060"/>
                </a:solidFill>
                <a:latin typeface="Arial" pitchFamily="34" charset="0"/>
                <a:cs typeface="Arial" pitchFamily="34" charset="0"/>
              </a:rPr>
              <a:t>Support for a continuous learning environment</a:t>
            </a:r>
          </a:p>
          <a:p>
            <a:pPr marL="255588" indent="-255588">
              <a:spcBef>
                <a:spcPts val="400"/>
              </a:spcBef>
              <a:buClr>
                <a:schemeClr val="accent1"/>
              </a:buClr>
              <a:buSzPct val="68000"/>
              <a:buFont typeface="Wingdings 3"/>
              <a:buChar char=""/>
            </a:pPr>
            <a:r>
              <a:rPr lang="en-US" sz="2400" i="1" dirty="0">
                <a:solidFill>
                  <a:srgbClr val="002060"/>
                </a:solidFill>
                <a:latin typeface="Arial" pitchFamily="34" charset="0"/>
                <a:cs typeface="Arial" pitchFamily="34" charset="0"/>
              </a:rPr>
              <a:t>Cost-effective leadership training</a:t>
            </a:r>
          </a:p>
          <a:p>
            <a:pPr marL="255588" indent="-255588">
              <a:spcBef>
                <a:spcPts val="400"/>
              </a:spcBef>
              <a:buClr>
                <a:schemeClr val="accent1"/>
              </a:buClr>
              <a:buSzPct val="68000"/>
              <a:buFont typeface="Wingdings 3"/>
              <a:buChar char=""/>
            </a:pPr>
            <a:r>
              <a:rPr lang="en-US" sz="2400" i="1" dirty="0">
                <a:solidFill>
                  <a:srgbClr val="002060"/>
                </a:solidFill>
                <a:latin typeface="Arial" pitchFamily="34" charset="0"/>
                <a:cs typeface="Arial" pitchFamily="34" charset="0"/>
              </a:rPr>
              <a:t>Engagement of employees in their own development</a:t>
            </a:r>
          </a:p>
        </p:txBody>
      </p:sp>
      <p:grpSp>
        <p:nvGrpSpPr>
          <p:cNvPr id="10" name="Group 9"/>
          <p:cNvGrpSpPr/>
          <p:nvPr/>
        </p:nvGrpSpPr>
        <p:grpSpPr>
          <a:xfrm>
            <a:off x="0" y="205872"/>
            <a:ext cx="9144000" cy="1198552"/>
            <a:chOff x="0" y="205872"/>
            <a:chExt cx="9144000" cy="1198552"/>
          </a:xfrm>
        </p:grpSpPr>
        <p:sp>
          <p:nvSpPr>
            <p:cNvPr id="11" name="Rectangle 3"/>
            <p:cNvSpPr>
              <a:spLocks noChangeArrowheads="1"/>
            </p:cNvSpPr>
            <p:nvPr/>
          </p:nvSpPr>
          <p:spPr bwMode="auto">
            <a:xfrm>
              <a:off x="0" y="205872"/>
              <a:ext cx="9144000" cy="708528"/>
            </a:xfrm>
            <a:prstGeom prst="rect">
              <a:avLst/>
            </a:prstGeom>
            <a:solidFill>
              <a:srgbClr val="0070C0"/>
            </a:solidFill>
            <a:ln w="9525">
              <a:noFill/>
              <a:miter lim="800000"/>
              <a:headEnd/>
              <a:tailEnd/>
            </a:ln>
          </p:spPr>
          <p:txBody>
            <a:bodyPr lIns="92075" tIns="46038" rIns="92075" bIns="46038">
              <a:spAutoFit/>
            </a:bodyPr>
            <a:lstStyle/>
            <a:p>
              <a:pPr algn="ctr" eaLnBrk="0" hangingPunct="0"/>
              <a:r>
                <a:rPr lang="en-US" sz="4000" b="1">
                  <a:solidFill>
                    <a:schemeClr val="bg1"/>
                  </a:solidFill>
                  <a:latin typeface="Trebuchet MS" pitchFamily="34" charset="0"/>
                </a:rPr>
                <a:t>Leveraging NMA’s PD Resources</a:t>
              </a:r>
              <a:endParaRPr lang="en-US" sz="4000" b="1" dirty="0">
                <a:solidFill>
                  <a:schemeClr val="bg1"/>
                </a:solidFill>
                <a:latin typeface="Trebuchet MS" pitchFamily="34" charset="0"/>
              </a:endParaRPr>
            </a:p>
          </p:txBody>
        </p:sp>
        <p:sp>
          <p:nvSpPr>
            <p:cNvPr id="12" name="Rectangle 3"/>
            <p:cNvSpPr>
              <a:spLocks noChangeArrowheads="1"/>
            </p:cNvSpPr>
            <p:nvPr/>
          </p:nvSpPr>
          <p:spPr bwMode="auto">
            <a:xfrm>
              <a:off x="0" y="880562"/>
              <a:ext cx="9144000" cy="523862"/>
            </a:xfrm>
            <a:prstGeom prst="rect">
              <a:avLst/>
            </a:prstGeom>
            <a:solidFill>
              <a:schemeClr val="bg1"/>
            </a:solidFill>
            <a:ln w="9525">
              <a:noFill/>
              <a:miter lim="800000"/>
              <a:headEnd/>
              <a:tailEnd/>
            </a:ln>
          </p:spPr>
          <p:txBody>
            <a:bodyPr lIns="92075" tIns="46038" rIns="92075" bIns="46038">
              <a:spAutoFit/>
            </a:bodyPr>
            <a:lstStyle/>
            <a:p>
              <a:pPr algn="ctr" eaLnBrk="0" hangingPunct="0"/>
              <a:r>
                <a:rPr lang="en-US" sz="2800" b="1" dirty="0">
                  <a:solidFill>
                    <a:srgbClr val="C00000"/>
                  </a:solidFill>
                  <a:latin typeface="Trebuchet MS" pitchFamily="34" charset="0"/>
                </a:rPr>
                <a:t>What’s in it for the … ?</a:t>
              </a:r>
            </a:p>
          </p:txBody>
        </p:sp>
      </p:grpSp>
      <p:pic>
        <p:nvPicPr>
          <p:cNvPr id="13"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5231971"/>
            <a:ext cx="74371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http://static1.squarespace.com/static/55a592dae4b09b09008d9158/t/56abc95f5dc6de35973910c5/1454098800364/">
            <a:hlinkClick r:id="rId5"/>
          </p:cNvPr>
          <p:cNvPicPr>
            <a:picLocks noChangeAspect="1" noChangeArrowheads="1"/>
          </p:cNvPicPr>
          <p:nvPr/>
        </p:nvPicPr>
        <p:blipFill>
          <a:blip r:embed="rId6" cstate="print"/>
          <a:srcRect/>
          <a:stretch>
            <a:fillRect/>
          </a:stretch>
        </p:blipFill>
        <p:spPr bwMode="auto">
          <a:xfrm>
            <a:off x="1371600" y="4267200"/>
            <a:ext cx="2067234" cy="137890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ustDataLst>
      <p:tags r:id="rId1"/>
    </p:custDataLst>
    <p:extLst>
      <p:ext uri="{BB962C8B-B14F-4D97-AF65-F5344CB8AC3E}">
        <p14:creationId xmlns:p14="http://schemas.microsoft.com/office/powerpoint/2010/main" val="2643807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676400"/>
            <a:ext cx="7924800" cy="3352800"/>
          </a:xfrm>
        </p:spPr>
        <p:txBody>
          <a:bodyPr>
            <a:normAutofit fontScale="92500"/>
          </a:bodyPr>
          <a:lstStyle/>
          <a:p>
            <a:pPr marL="0" indent="0">
              <a:spcBef>
                <a:spcPts val="1200"/>
              </a:spcBef>
              <a:buFont typeface="Wingdings" pitchFamily="2" charset="2"/>
              <a:buChar char="§"/>
            </a:pPr>
            <a:r>
              <a:rPr lang="en-US" dirty="0">
                <a:solidFill>
                  <a:srgbClr val="0070C0"/>
                </a:solidFill>
                <a:latin typeface="Arial" pitchFamily="34" charset="0"/>
                <a:cs typeface="Arial" pitchFamily="34" charset="0"/>
              </a:rPr>
              <a:t> </a:t>
            </a:r>
            <a:r>
              <a:rPr lang="en-US" dirty="0">
                <a:solidFill>
                  <a:srgbClr val="C00000"/>
                </a:solidFill>
                <a:latin typeface="Arial" pitchFamily="34" charset="0"/>
                <a:cs typeface="Arial" pitchFamily="34" charset="0"/>
              </a:rPr>
              <a:t>Senior Leadership </a:t>
            </a:r>
            <a:r>
              <a:rPr lang="en-US" sz="2400" dirty="0">
                <a:solidFill>
                  <a:srgbClr val="0070C0"/>
                </a:solidFill>
                <a:latin typeface="Arial" pitchFamily="34" charset="0"/>
                <a:cs typeface="Arial" pitchFamily="34" charset="0"/>
              </a:rPr>
              <a:t>– they can literally “see” value from the 	chapter they support</a:t>
            </a:r>
          </a:p>
          <a:p>
            <a:pPr marL="0" indent="0">
              <a:spcBef>
                <a:spcPts val="1200"/>
              </a:spcBef>
              <a:buFont typeface="Wingdings" pitchFamily="2" charset="2"/>
              <a:buChar char="§"/>
            </a:pPr>
            <a:r>
              <a:rPr lang="en-US" sz="2400" dirty="0">
                <a:solidFill>
                  <a:srgbClr val="0070C0"/>
                </a:solidFill>
                <a:latin typeface="Arial" pitchFamily="34" charset="0"/>
                <a:cs typeface="Arial" pitchFamily="34" charset="0"/>
              </a:rPr>
              <a:t> </a:t>
            </a:r>
            <a:r>
              <a:rPr lang="en-US" sz="2400" dirty="0">
                <a:solidFill>
                  <a:srgbClr val="C00000"/>
                </a:solidFill>
                <a:latin typeface="Arial" pitchFamily="34" charset="0"/>
                <a:cs typeface="Arial" pitchFamily="34" charset="0"/>
              </a:rPr>
              <a:t>Human Resources and Training </a:t>
            </a:r>
            <a:r>
              <a:rPr lang="en-US" sz="2400" dirty="0">
                <a:solidFill>
                  <a:srgbClr val="0070C0"/>
                </a:solidFill>
                <a:latin typeface="Arial" pitchFamily="34" charset="0"/>
                <a:cs typeface="Arial" pitchFamily="34" charset="0"/>
              </a:rPr>
              <a:t>– the chapter is viewed as 	a “business partner” in achieving their people 	development goals</a:t>
            </a:r>
          </a:p>
          <a:p>
            <a:pPr marL="0" indent="0">
              <a:spcBef>
                <a:spcPts val="1200"/>
              </a:spcBef>
              <a:buFont typeface="Wingdings" pitchFamily="2" charset="2"/>
              <a:buChar char="§"/>
            </a:pPr>
            <a:r>
              <a:rPr lang="en-US" sz="2400" dirty="0">
                <a:solidFill>
                  <a:srgbClr val="0070C0"/>
                </a:solidFill>
                <a:latin typeface="Arial" pitchFamily="34" charset="0"/>
                <a:cs typeface="Arial" pitchFamily="34" charset="0"/>
              </a:rPr>
              <a:t> </a:t>
            </a:r>
            <a:r>
              <a:rPr lang="en-US" sz="2400" dirty="0">
                <a:solidFill>
                  <a:srgbClr val="C00000"/>
                </a:solidFill>
                <a:latin typeface="Arial" pitchFamily="34" charset="0"/>
                <a:cs typeface="Arial" pitchFamily="34" charset="0"/>
              </a:rPr>
              <a:t>Members</a:t>
            </a:r>
            <a:r>
              <a:rPr lang="en-US" sz="2400" dirty="0">
                <a:solidFill>
                  <a:srgbClr val="0070C0"/>
                </a:solidFill>
                <a:latin typeface="Arial" pitchFamily="34" charset="0"/>
                <a:cs typeface="Arial" pitchFamily="34" charset="0"/>
              </a:rPr>
              <a:t> – view the chapter PD program as more personal	 and tuned to their needs, versus compliance training 	 or mandated courses and workshops</a:t>
            </a:r>
          </a:p>
          <a:p>
            <a:pPr marL="0" indent="0">
              <a:buNone/>
            </a:pPr>
            <a:endParaRPr lang="en-US" sz="2400" dirty="0">
              <a:solidFill>
                <a:srgbClr val="002060"/>
              </a:solidFill>
              <a:latin typeface="Arial" pitchFamily="34" charset="0"/>
              <a:cs typeface="Arial" pitchFamily="34" charset="0"/>
            </a:endParaRPr>
          </a:p>
        </p:txBody>
      </p:sp>
      <p:sp>
        <p:nvSpPr>
          <p:cNvPr id="7" name="Slide Number Placeholder 6"/>
          <p:cNvSpPr>
            <a:spLocks noGrp="1"/>
          </p:cNvSpPr>
          <p:nvPr>
            <p:ph type="sldNum" sz="quarter" idx="4294967295"/>
          </p:nvPr>
        </p:nvSpPr>
        <p:spPr>
          <a:xfrm>
            <a:off x="6553200" y="6492875"/>
            <a:ext cx="2133600" cy="365125"/>
          </a:xfrm>
        </p:spPr>
        <p:txBody>
          <a:bodyPr/>
          <a:lstStyle/>
          <a:p>
            <a:fld id="{71F9C827-55FE-4AE0-85CD-951E20504B63}" type="slidenum">
              <a:rPr lang="en-US" smtClean="0"/>
              <a:pPr/>
              <a:t>5</a:t>
            </a:fld>
            <a:endParaRPr lang="en-US" dirty="0"/>
          </a:p>
        </p:txBody>
      </p:sp>
      <p:grpSp>
        <p:nvGrpSpPr>
          <p:cNvPr id="3" name="Group 9"/>
          <p:cNvGrpSpPr/>
          <p:nvPr/>
        </p:nvGrpSpPr>
        <p:grpSpPr>
          <a:xfrm>
            <a:off x="0" y="205872"/>
            <a:ext cx="9144000" cy="1198552"/>
            <a:chOff x="0" y="205872"/>
            <a:chExt cx="9144000" cy="1198552"/>
          </a:xfrm>
        </p:grpSpPr>
        <p:sp>
          <p:nvSpPr>
            <p:cNvPr id="11" name="Rectangle 3"/>
            <p:cNvSpPr>
              <a:spLocks noChangeArrowheads="1"/>
            </p:cNvSpPr>
            <p:nvPr/>
          </p:nvSpPr>
          <p:spPr bwMode="auto">
            <a:xfrm>
              <a:off x="0" y="205872"/>
              <a:ext cx="9144000" cy="708528"/>
            </a:xfrm>
            <a:prstGeom prst="rect">
              <a:avLst/>
            </a:prstGeom>
            <a:solidFill>
              <a:srgbClr val="0070C0"/>
            </a:solidFill>
            <a:ln w="9525">
              <a:noFill/>
              <a:miter lim="800000"/>
              <a:headEnd/>
              <a:tailEnd/>
            </a:ln>
          </p:spPr>
          <p:txBody>
            <a:bodyPr lIns="92075" tIns="46038" rIns="92075" bIns="46038">
              <a:spAutoFit/>
            </a:bodyPr>
            <a:lstStyle/>
            <a:p>
              <a:pPr algn="ctr" eaLnBrk="0" hangingPunct="0"/>
              <a:r>
                <a:rPr lang="en-US" sz="4000" b="1" dirty="0">
                  <a:solidFill>
                    <a:schemeClr val="bg1"/>
                  </a:solidFill>
                  <a:latin typeface="Trebuchet MS" pitchFamily="34" charset="0"/>
                </a:rPr>
                <a:t>Leveraging NMA’s PD Resources</a:t>
              </a:r>
            </a:p>
          </p:txBody>
        </p:sp>
        <p:sp>
          <p:nvSpPr>
            <p:cNvPr id="12" name="Rectangle 3"/>
            <p:cNvSpPr>
              <a:spLocks noChangeArrowheads="1"/>
            </p:cNvSpPr>
            <p:nvPr/>
          </p:nvSpPr>
          <p:spPr bwMode="auto">
            <a:xfrm>
              <a:off x="0" y="880562"/>
              <a:ext cx="9144000" cy="523862"/>
            </a:xfrm>
            <a:prstGeom prst="rect">
              <a:avLst/>
            </a:prstGeom>
            <a:solidFill>
              <a:schemeClr val="bg1"/>
            </a:solidFill>
            <a:ln w="9525">
              <a:noFill/>
              <a:miter lim="800000"/>
              <a:headEnd/>
              <a:tailEnd/>
            </a:ln>
          </p:spPr>
          <p:txBody>
            <a:bodyPr lIns="92075" tIns="46038" rIns="92075" bIns="46038">
              <a:spAutoFit/>
            </a:bodyPr>
            <a:lstStyle/>
            <a:p>
              <a:pPr algn="ctr" eaLnBrk="0" hangingPunct="0"/>
              <a:r>
                <a:rPr lang="en-US" sz="2800" b="1" dirty="0">
                  <a:solidFill>
                    <a:srgbClr val="C00000"/>
                  </a:solidFill>
                  <a:latin typeface="Trebuchet MS" pitchFamily="34" charset="0"/>
                </a:rPr>
                <a:t>Key Stakeholders</a:t>
              </a:r>
            </a:p>
          </p:txBody>
        </p:sp>
      </p:grpSp>
      <p:pic>
        <p:nvPicPr>
          <p:cNvPr id="80900" name="Picture 4" descr="Image result for training"/>
          <p:cNvPicPr>
            <a:picLocks noChangeAspect="1" noChangeArrowheads="1"/>
          </p:cNvPicPr>
          <p:nvPr/>
        </p:nvPicPr>
        <p:blipFill>
          <a:blip r:embed="rId4" cstate="print"/>
          <a:srcRect/>
          <a:stretch>
            <a:fillRect/>
          </a:stretch>
        </p:blipFill>
        <p:spPr bwMode="auto">
          <a:xfrm>
            <a:off x="3429000" y="4876800"/>
            <a:ext cx="4632960" cy="1447800"/>
          </a:xfrm>
          <a:prstGeom prst="rect">
            <a:avLst/>
          </a:prstGeom>
          <a:noFill/>
        </p:spPr>
      </p:pic>
    </p:spTree>
    <p:custDataLst>
      <p:tags r:id="rId1"/>
    </p:custDataLst>
    <p:extLst>
      <p:ext uri="{BB962C8B-B14F-4D97-AF65-F5344CB8AC3E}">
        <p14:creationId xmlns:p14="http://schemas.microsoft.com/office/powerpoint/2010/main" val="2643807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7" descr="http://yusinc.com/UserFiles/Group%20Togeth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5475" y="5218113"/>
            <a:ext cx="2087563"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Box 4"/>
          <p:cNvSpPr txBox="1">
            <a:spLocks noChangeArrowheads="1"/>
          </p:cNvSpPr>
          <p:nvPr/>
        </p:nvSpPr>
        <p:spPr bwMode="auto">
          <a:xfrm>
            <a:off x="762000" y="1472525"/>
            <a:ext cx="8153400" cy="3447098"/>
          </a:xfrm>
          <a:prstGeom prst="rect">
            <a:avLst/>
          </a:prstGeom>
          <a:noFill/>
          <a:ln>
            <a:noFill/>
          </a:ln>
        </p:spPr>
        <p:txBody>
          <a:bodyPr wrap="square">
            <a:spAutoFit/>
          </a:bodyPr>
          <a:lstStyle>
            <a:lvl1pPr>
              <a:defRPr sz="1200">
                <a:solidFill>
                  <a:schemeClr val="tx1"/>
                </a:solidFill>
                <a:latin typeface="Arial" charset="0"/>
              </a:defRPr>
            </a:lvl1pPr>
            <a:lvl2pPr marL="231775">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marL="463550" indent="-463550" eaLnBrk="1" hangingPunct="1">
              <a:spcAft>
                <a:spcPts val="1200"/>
              </a:spcAft>
              <a:buClr>
                <a:srgbClr val="C00000"/>
              </a:buClr>
              <a:buFont typeface="Wingdings" panose="05000000000000000000" pitchFamily="2" charset="2"/>
              <a:buChar char="v"/>
              <a:defRPr/>
            </a:pPr>
            <a:r>
              <a:rPr lang="en-US" sz="2400" dirty="0">
                <a:solidFill>
                  <a:srgbClr val="002060"/>
                </a:solidFill>
              </a:rPr>
              <a:t>You are NOT a threat</a:t>
            </a:r>
          </a:p>
          <a:p>
            <a:pPr marL="463550" indent="-463550" eaLnBrk="1" hangingPunct="1">
              <a:spcAft>
                <a:spcPts val="1200"/>
              </a:spcAft>
              <a:buClr>
                <a:srgbClr val="C00000"/>
              </a:buClr>
              <a:buFont typeface="Wingdings" panose="05000000000000000000" pitchFamily="2" charset="2"/>
              <a:buChar char="v"/>
              <a:defRPr/>
            </a:pPr>
            <a:r>
              <a:rPr lang="en-US" sz="2400" dirty="0">
                <a:solidFill>
                  <a:srgbClr val="002060"/>
                </a:solidFill>
              </a:rPr>
              <a:t>You want to support ongoing training &amp; development</a:t>
            </a:r>
          </a:p>
          <a:p>
            <a:pPr marL="463550" indent="-463550" eaLnBrk="1" hangingPunct="1">
              <a:spcAft>
                <a:spcPts val="1200"/>
              </a:spcAft>
              <a:buClr>
                <a:srgbClr val="C00000"/>
              </a:buClr>
              <a:buFont typeface="Wingdings" panose="05000000000000000000" pitchFamily="2" charset="2"/>
              <a:buChar char="v"/>
              <a:defRPr/>
            </a:pPr>
            <a:r>
              <a:rPr lang="en-US" sz="2400" dirty="0">
                <a:solidFill>
                  <a:srgbClr val="002060"/>
                </a:solidFill>
              </a:rPr>
              <a:t>You are there to help</a:t>
            </a:r>
          </a:p>
          <a:p>
            <a:pPr marL="463550" indent="-463550" eaLnBrk="1" hangingPunct="1">
              <a:spcAft>
                <a:spcPts val="1200"/>
              </a:spcAft>
              <a:buClr>
                <a:srgbClr val="C00000"/>
              </a:buClr>
              <a:buFont typeface="Wingdings" panose="05000000000000000000" pitchFamily="2" charset="2"/>
              <a:buChar char="v"/>
              <a:defRPr/>
            </a:pPr>
            <a:r>
              <a:rPr lang="en-US" sz="2400" dirty="0">
                <a:solidFill>
                  <a:srgbClr val="002060"/>
                </a:solidFill>
              </a:rPr>
              <a:t>Ask for someone from HR to advise the chapter; get HR/training ON the team!</a:t>
            </a:r>
          </a:p>
          <a:p>
            <a:pPr marL="463550" indent="-463550" eaLnBrk="1" hangingPunct="1">
              <a:spcAft>
                <a:spcPts val="1200"/>
              </a:spcAft>
              <a:buClr>
                <a:srgbClr val="C00000"/>
              </a:buClr>
              <a:buFont typeface="Wingdings" panose="05000000000000000000" pitchFamily="2" charset="2"/>
              <a:buChar char="v"/>
              <a:defRPr/>
            </a:pPr>
            <a:r>
              <a:rPr lang="en-US" sz="2400" dirty="0">
                <a:solidFill>
                  <a:srgbClr val="002060"/>
                </a:solidFill>
              </a:rPr>
              <a:t>Ask “What can we take off your plate?”</a:t>
            </a:r>
          </a:p>
          <a:p>
            <a:pPr marL="463550" indent="-463550" eaLnBrk="1" hangingPunct="1">
              <a:spcAft>
                <a:spcPts val="1200"/>
              </a:spcAft>
              <a:buClr>
                <a:srgbClr val="C00000"/>
              </a:buClr>
              <a:buFont typeface="Wingdings" panose="05000000000000000000" pitchFamily="2" charset="2"/>
              <a:buChar char="v"/>
              <a:defRPr/>
            </a:pPr>
            <a:r>
              <a:rPr lang="en-US" sz="2400" dirty="0">
                <a:solidFill>
                  <a:srgbClr val="002060"/>
                </a:solidFill>
              </a:rPr>
              <a:t>Provide feedback on needs to NMA</a:t>
            </a:r>
          </a:p>
        </p:txBody>
      </p:sp>
      <p:sp>
        <p:nvSpPr>
          <p:cNvPr id="5" name="Rectangle 3"/>
          <p:cNvSpPr>
            <a:spLocks noChangeArrowheads="1"/>
          </p:cNvSpPr>
          <p:nvPr/>
        </p:nvSpPr>
        <p:spPr bwMode="auto">
          <a:xfrm>
            <a:off x="0" y="205872"/>
            <a:ext cx="9144000" cy="708528"/>
          </a:xfrm>
          <a:prstGeom prst="rect">
            <a:avLst/>
          </a:prstGeom>
          <a:solidFill>
            <a:srgbClr val="0070C0"/>
          </a:solidFill>
          <a:ln w="9525">
            <a:noFill/>
            <a:miter lim="800000"/>
            <a:headEnd/>
            <a:tailEnd/>
          </a:ln>
        </p:spPr>
        <p:txBody>
          <a:bodyPr lIns="92075" tIns="46038" rIns="92075" bIns="46038">
            <a:spAutoFit/>
          </a:bodyPr>
          <a:lstStyle/>
          <a:p>
            <a:pPr algn="ctr" eaLnBrk="0" hangingPunct="0"/>
            <a:r>
              <a:rPr lang="en-US" sz="4000" b="1" dirty="0">
                <a:solidFill>
                  <a:schemeClr val="bg1"/>
                </a:solidFill>
                <a:latin typeface="Trebuchet MS" pitchFamily="34" charset="0"/>
              </a:rPr>
              <a:t>First Things First!</a:t>
            </a:r>
          </a:p>
        </p:txBody>
      </p:sp>
      <p:sp>
        <p:nvSpPr>
          <p:cNvPr id="7" name="Rectangle 3"/>
          <p:cNvSpPr>
            <a:spLocks noChangeArrowheads="1"/>
          </p:cNvSpPr>
          <p:nvPr/>
        </p:nvSpPr>
        <p:spPr bwMode="auto">
          <a:xfrm>
            <a:off x="0" y="880562"/>
            <a:ext cx="9144000" cy="523862"/>
          </a:xfrm>
          <a:prstGeom prst="rect">
            <a:avLst/>
          </a:prstGeom>
          <a:noFill/>
          <a:ln w="9525">
            <a:noFill/>
            <a:miter lim="800000"/>
            <a:headEnd/>
            <a:tailEnd/>
          </a:ln>
        </p:spPr>
        <p:txBody>
          <a:bodyPr lIns="92075" tIns="46038" rIns="92075" bIns="46038">
            <a:spAutoFit/>
          </a:bodyPr>
          <a:lstStyle/>
          <a:p>
            <a:pPr algn="ctr" eaLnBrk="0" hangingPunct="0"/>
            <a:r>
              <a:rPr lang="en-US" sz="2800" b="1" dirty="0">
                <a:solidFill>
                  <a:srgbClr val="C00000"/>
                </a:solidFill>
                <a:latin typeface="Trebuchet MS" pitchFamily="34" charset="0"/>
              </a:rPr>
              <a:t>Engage Human Resources</a:t>
            </a:r>
          </a:p>
        </p:txBody>
      </p:sp>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Box 4"/>
          <p:cNvSpPr txBox="1">
            <a:spLocks noChangeArrowheads="1"/>
          </p:cNvSpPr>
          <p:nvPr/>
        </p:nvSpPr>
        <p:spPr bwMode="auto">
          <a:xfrm>
            <a:off x="381000" y="1524000"/>
            <a:ext cx="8382000" cy="3877985"/>
          </a:xfrm>
          <a:prstGeom prst="rect">
            <a:avLst/>
          </a:prstGeom>
          <a:noFill/>
          <a:ln>
            <a:noFill/>
          </a:ln>
        </p:spPr>
        <p:txBody>
          <a:bodyPr wrap="square">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marL="457200" indent="-457200" eaLnBrk="1" hangingPunct="1">
              <a:spcAft>
                <a:spcPts val="600"/>
              </a:spcAft>
              <a:buClr>
                <a:srgbClr val="C00000"/>
              </a:buClr>
              <a:buFont typeface="Wingdings" panose="05000000000000000000" pitchFamily="2" charset="2"/>
              <a:buChar char="v"/>
              <a:defRPr/>
            </a:pPr>
            <a:r>
              <a:rPr lang="en-US" sz="2400" dirty="0">
                <a:solidFill>
                  <a:srgbClr val="002060"/>
                </a:solidFill>
              </a:rPr>
              <a:t>Choosing the right mix of “classes,” programs, &amp; events</a:t>
            </a:r>
          </a:p>
          <a:p>
            <a:pPr marL="457200" indent="-457200" eaLnBrk="1" hangingPunct="1">
              <a:spcAft>
                <a:spcPts val="600"/>
              </a:spcAft>
              <a:buClr>
                <a:srgbClr val="C00000"/>
              </a:buClr>
              <a:buFont typeface="Wingdings" panose="05000000000000000000" pitchFamily="2" charset="2"/>
              <a:buChar char="v"/>
              <a:defRPr/>
            </a:pPr>
            <a:r>
              <a:rPr lang="en-US" sz="2400" dirty="0">
                <a:solidFill>
                  <a:srgbClr val="002060"/>
                </a:solidFill>
              </a:rPr>
              <a:t>Setting up meeting rooms</a:t>
            </a:r>
          </a:p>
          <a:p>
            <a:pPr marL="457200" indent="-457200" eaLnBrk="1" hangingPunct="1">
              <a:spcAft>
                <a:spcPts val="600"/>
              </a:spcAft>
              <a:buClr>
                <a:srgbClr val="C00000"/>
              </a:buClr>
              <a:buFont typeface="Wingdings" panose="05000000000000000000" pitchFamily="2" charset="2"/>
              <a:buChar char="v"/>
              <a:defRPr/>
            </a:pPr>
            <a:r>
              <a:rPr lang="en-US" sz="2400" dirty="0">
                <a:solidFill>
                  <a:srgbClr val="002060"/>
                </a:solidFill>
              </a:rPr>
              <a:t>Handling publicity, registration, ordering materials</a:t>
            </a:r>
          </a:p>
          <a:p>
            <a:pPr marL="457200" indent="-457200" eaLnBrk="1" hangingPunct="1">
              <a:spcAft>
                <a:spcPts val="600"/>
              </a:spcAft>
              <a:buClr>
                <a:srgbClr val="C00000"/>
              </a:buClr>
              <a:buFont typeface="Wingdings" panose="05000000000000000000" pitchFamily="2" charset="2"/>
              <a:buChar char="v"/>
              <a:defRPr/>
            </a:pPr>
            <a:r>
              <a:rPr lang="en-US" sz="2400" dirty="0">
                <a:solidFill>
                  <a:srgbClr val="002060"/>
                </a:solidFill>
              </a:rPr>
              <a:t>Getting CEU approval and submitting forms</a:t>
            </a:r>
          </a:p>
          <a:p>
            <a:pPr marL="457200" indent="-457200">
              <a:spcAft>
                <a:spcPts val="600"/>
              </a:spcAft>
              <a:buClr>
                <a:srgbClr val="C00000"/>
              </a:buClr>
              <a:buFont typeface="Wingdings" panose="05000000000000000000" pitchFamily="2" charset="2"/>
              <a:buChar char="v"/>
              <a:defRPr/>
            </a:pPr>
            <a:r>
              <a:rPr lang="en-US" sz="2400" dirty="0">
                <a:solidFill>
                  <a:srgbClr val="002060"/>
                </a:solidFill>
              </a:rPr>
              <a:t>Budgeting – what do things cost?  How will courses/ programs be covered (chapter, individual, partnering with company?)</a:t>
            </a:r>
          </a:p>
          <a:p>
            <a:pPr marL="457200" indent="-457200" eaLnBrk="1" hangingPunct="1">
              <a:spcAft>
                <a:spcPts val="600"/>
              </a:spcAft>
              <a:buClr>
                <a:srgbClr val="C00000"/>
              </a:buClr>
              <a:buFont typeface="Wingdings" panose="05000000000000000000" pitchFamily="2" charset="2"/>
              <a:buChar char="v"/>
              <a:defRPr/>
            </a:pPr>
            <a:r>
              <a:rPr lang="en-US" sz="2400" dirty="0">
                <a:solidFill>
                  <a:srgbClr val="002060"/>
                </a:solidFill>
              </a:rPr>
              <a:t>Finding facilitators/course leaders</a:t>
            </a:r>
          </a:p>
          <a:p>
            <a:pPr marL="457200" indent="-457200" eaLnBrk="1" hangingPunct="1">
              <a:spcAft>
                <a:spcPts val="600"/>
              </a:spcAft>
              <a:buClr>
                <a:srgbClr val="C00000"/>
              </a:buClr>
              <a:buFont typeface="Wingdings" panose="05000000000000000000" pitchFamily="2" charset="2"/>
              <a:buChar char="v"/>
              <a:defRPr/>
            </a:pPr>
            <a:r>
              <a:rPr lang="en-US" sz="2400" dirty="0">
                <a:solidFill>
                  <a:srgbClr val="002060"/>
                </a:solidFill>
              </a:rPr>
              <a:t>Recognizing achievements</a:t>
            </a:r>
          </a:p>
        </p:txBody>
      </p:sp>
      <p:sp>
        <p:nvSpPr>
          <p:cNvPr id="5" name="Rectangle 3"/>
          <p:cNvSpPr>
            <a:spLocks noChangeArrowheads="1"/>
          </p:cNvSpPr>
          <p:nvPr/>
        </p:nvSpPr>
        <p:spPr bwMode="auto">
          <a:xfrm>
            <a:off x="0" y="205872"/>
            <a:ext cx="9144000" cy="708528"/>
          </a:xfrm>
          <a:prstGeom prst="rect">
            <a:avLst/>
          </a:prstGeom>
          <a:solidFill>
            <a:srgbClr val="0070C0"/>
          </a:solidFill>
          <a:ln w="9525">
            <a:noFill/>
            <a:miter lim="800000"/>
            <a:headEnd/>
            <a:tailEnd/>
          </a:ln>
        </p:spPr>
        <p:txBody>
          <a:bodyPr lIns="92075" tIns="46038" rIns="92075" bIns="46038">
            <a:spAutoFit/>
          </a:bodyPr>
          <a:lstStyle/>
          <a:p>
            <a:pPr algn="ctr" eaLnBrk="0" hangingPunct="0"/>
            <a:r>
              <a:rPr lang="en-US" sz="4000" b="1" dirty="0">
                <a:solidFill>
                  <a:schemeClr val="bg1"/>
                </a:solidFill>
                <a:latin typeface="Trebuchet MS" pitchFamily="34" charset="0"/>
              </a:rPr>
              <a:t>Leveraging NMA’s PD Resources</a:t>
            </a:r>
          </a:p>
        </p:txBody>
      </p:sp>
      <p:sp>
        <p:nvSpPr>
          <p:cNvPr id="7" name="Rectangle 3"/>
          <p:cNvSpPr>
            <a:spLocks noChangeArrowheads="1"/>
          </p:cNvSpPr>
          <p:nvPr/>
        </p:nvSpPr>
        <p:spPr bwMode="auto">
          <a:xfrm>
            <a:off x="0" y="880562"/>
            <a:ext cx="9144000" cy="523862"/>
          </a:xfrm>
          <a:prstGeom prst="rect">
            <a:avLst/>
          </a:prstGeom>
          <a:noFill/>
          <a:ln w="9525">
            <a:noFill/>
            <a:miter lim="800000"/>
            <a:headEnd/>
            <a:tailEnd/>
          </a:ln>
        </p:spPr>
        <p:txBody>
          <a:bodyPr lIns="92075" tIns="46038" rIns="92075" bIns="46038">
            <a:spAutoFit/>
          </a:bodyPr>
          <a:lstStyle/>
          <a:p>
            <a:pPr algn="ctr" eaLnBrk="0" hangingPunct="0"/>
            <a:r>
              <a:rPr lang="en-US" sz="2800" b="1" dirty="0">
                <a:solidFill>
                  <a:srgbClr val="C00000"/>
                </a:solidFill>
                <a:latin typeface="Trebuchet MS" pitchFamily="34" charset="0"/>
              </a:rPr>
              <a:t>PD Committee:  Who will be responsible for what?</a:t>
            </a:r>
          </a:p>
        </p:txBody>
      </p:sp>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76400" y="1447801"/>
            <a:ext cx="6096000" cy="3810000"/>
          </a:xfrm>
        </p:spPr>
        <p:txBody>
          <a:bodyPr vert="horz" lIns="91440" tIns="45720" rIns="91440" bIns="45720" rtlCol="0">
            <a:noAutofit/>
          </a:bodyPr>
          <a:lstStyle/>
          <a:p>
            <a:pPr>
              <a:lnSpc>
                <a:spcPct val="150000"/>
              </a:lnSpc>
              <a:spcBef>
                <a:spcPts val="600"/>
              </a:spcBef>
            </a:pPr>
            <a:r>
              <a:rPr lang="en-US" sz="2400" b="1" dirty="0">
                <a:solidFill>
                  <a:srgbClr val="002060"/>
                </a:solidFill>
                <a:latin typeface="Arial" pitchFamily="34" charset="0"/>
                <a:cs typeface="Arial" pitchFamily="34" charset="0"/>
              </a:rPr>
              <a:t>Foundations of Management</a:t>
            </a:r>
          </a:p>
          <a:p>
            <a:pPr>
              <a:lnSpc>
                <a:spcPct val="150000"/>
              </a:lnSpc>
              <a:spcBef>
                <a:spcPts val="600"/>
              </a:spcBef>
            </a:pPr>
            <a:r>
              <a:rPr lang="en-US" sz="2400" b="1" dirty="0">
                <a:solidFill>
                  <a:srgbClr val="002060"/>
                </a:solidFill>
                <a:latin typeface="Arial" pitchFamily="34" charset="0"/>
                <a:cs typeface="Arial" pitchFamily="34" charset="0"/>
              </a:rPr>
              <a:t>Building Virtual Teams</a:t>
            </a:r>
          </a:p>
          <a:p>
            <a:pPr>
              <a:lnSpc>
                <a:spcPct val="150000"/>
              </a:lnSpc>
              <a:spcBef>
                <a:spcPts val="600"/>
              </a:spcBef>
            </a:pPr>
            <a:r>
              <a:rPr lang="en-US" sz="2400" b="1" dirty="0">
                <a:solidFill>
                  <a:srgbClr val="002060"/>
                </a:solidFill>
                <a:latin typeface="Arial" pitchFamily="34" charset="0"/>
                <a:cs typeface="Arial" pitchFamily="34" charset="0"/>
              </a:rPr>
              <a:t>NMA LeaderLabs (9 courses)</a:t>
            </a:r>
          </a:p>
          <a:p>
            <a:pPr>
              <a:lnSpc>
                <a:spcPct val="150000"/>
              </a:lnSpc>
              <a:spcBef>
                <a:spcPts val="600"/>
              </a:spcBef>
            </a:pPr>
            <a:r>
              <a:rPr lang="en-US" sz="2400" b="1" dirty="0">
                <a:solidFill>
                  <a:srgbClr val="002060"/>
                </a:solidFill>
                <a:latin typeface="Arial" pitchFamily="34" charset="0"/>
                <a:cs typeface="Arial" pitchFamily="34" charset="0"/>
              </a:rPr>
              <a:t>Live </a:t>
            </a:r>
            <a:r>
              <a:rPr lang="en-US" sz="2400" b="1" dirty="0" err="1">
                <a:solidFill>
                  <a:srgbClr val="002060"/>
                </a:solidFill>
                <a:latin typeface="Arial" pitchFamily="34" charset="0"/>
                <a:cs typeface="Arial" pitchFamily="34" charset="0"/>
              </a:rPr>
              <a:t>OnLine</a:t>
            </a:r>
            <a:r>
              <a:rPr lang="en-US" sz="2400" b="1" dirty="0">
                <a:solidFill>
                  <a:srgbClr val="002060"/>
                </a:solidFill>
                <a:latin typeface="Arial" pitchFamily="34" charset="0"/>
                <a:cs typeface="Arial" pitchFamily="34" charset="0"/>
              </a:rPr>
              <a:t> monthly webinar</a:t>
            </a:r>
          </a:p>
          <a:p>
            <a:pPr>
              <a:lnSpc>
                <a:spcPct val="150000"/>
              </a:lnSpc>
              <a:spcBef>
                <a:spcPts val="600"/>
              </a:spcBef>
            </a:pPr>
            <a:r>
              <a:rPr lang="en-US" sz="2400" b="1" dirty="0" err="1">
                <a:solidFill>
                  <a:srgbClr val="002060"/>
                </a:solidFill>
                <a:latin typeface="Arial" pitchFamily="34" charset="0"/>
                <a:cs typeface="Arial" pitchFamily="34" charset="0"/>
              </a:rPr>
              <a:t>FaciliSkills</a:t>
            </a:r>
            <a:r>
              <a:rPr lang="en-US" sz="2400" b="1" dirty="0">
                <a:solidFill>
                  <a:srgbClr val="002060"/>
                </a:solidFill>
                <a:latin typeface="Arial" pitchFamily="34" charset="0"/>
                <a:cs typeface="Arial" pitchFamily="34" charset="0"/>
              </a:rPr>
              <a:t> – under revision</a:t>
            </a:r>
          </a:p>
          <a:p>
            <a:pPr>
              <a:lnSpc>
                <a:spcPct val="150000"/>
              </a:lnSpc>
              <a:spcBef>
                <a:spcPts val="600"/>
              </a:spcBef>
            </a:pPr>
            <a:r>
              <a:rPr lang="en-US" sz="2400" b="1" dirty="0">
                <a:solidFill>
                  <a:srgbClr val="002060"/>
                </a:solidFill>
                <a:latin typeface="Arial" pitchFamily="34" charset="0"/>
                <a:cs typeface="Arial" pitchFamily="34" charset="0"/>
              </a:rPr>
              <a:t>New self-study library coming soon</a:t>
            </a:r>
          </a:p>
        </p:txBody>
      </p:sp>
      <p:sp>
        <p:nvSpPr>
          <p:cNvPr id="6" name="Slide Number Placeholder 5"/>
          <p:cNvSpPr>
            <a:spLocks noGrp="1"/>
          </p:cNvSpPr>
          <p:nvPr>
            <p:ph type="sldNum" sz="quarter" idx="12"/>
          </p:nvPr>
        </p:nvSpPr>
        <p:spPr/>
        <p:txBody>
          <a:bodyPr/>
          <a:lstStyle/>
          <a:p>
            <a:fld id="{71F9C827-55FE-4AE0-85CD-951E20504B63}" type="slidenum">
              <a:rPr lang="en-US" smtClean="0"/>
              <a:pPr/>
              <a:t>8</a:t>
            </a:fld>
            <a:endParaRPr lang="en-US" dirty="0"/>
          </a:p>
        </p:txBody>
      </p:sp>
      <p:grpSp>
        <p:nvGrpSpPr>
          <p:cNvPr id="9" name="Group 8"/>
          <p:cNvGrpSpPr/>
          <p:nvPr/>
        </p:nvGrpSpPr>
        <p:grpSpPr>
          <a:xfrm>
            <a:off x="0" y="205872"/>
            <a:ext cx="9144000" cy="1198552"/>
            <a:chOff x="0" y="205872"/>
            <a:chExt cx="9144000" cy="1198552"/>
          </a:xfrm>
        </p:grpSpPr>
        <p:sp>
          <p:nvSpPr>
            <p:cNvPr id="10" name="Rectangle 3"/>
            <p:cNvSpPr>
              <a:spLocks noChangeArrowheads="1"/>
            </p:cNvSpPr>
            <p:nvPr/>
          </p:nvSpPr>
          <p:spPr bwMode="auto">
            <a:xfrm>
              <a:off x="0" y="205872"/>
              <a:ext cx="9144000" cy="708528"/>
            </a:xfrm>
            <a:prstGeom prst="rect">
              <a:avLst/>
            </a:prstGeom>
            <a:solidFill>
              <a:srgbClr val="0070C0"/>
            </a:solidFill>
            <a:ln w="9525">
              <a:noFill/>
              <a:miter lim="800000"/>
              <a:headEnd/>
              <a:tailEnd/>
            </a:ln>
          </p:spPr>
          <p:txBody>
            <a:bodyPr lIns="92075" tIns="46038" rIns="92075" bIns="46038">
              <a:spAutoFit/>
            </a:bodyPr>
            <a:lstStyle/>
            <a:p>
              <a:pPr algn="ctr" eaLnBrk="0" hangingPunct="0"/>
              <a:r>
                <a:rPr lang="en-US" sz="4000" b="1">
                  <a:solidFill>
                    <a:schemeClr val="bg1"/>
                  </a:solidFill>
                  <a:latin typeface="Trebuchet MS" pitchFamily="34" charset="0"/>
                </a:rPr>
                <a:t>Leveraging NMA’s PD Resources</a:t>
              </a:r>
              <a:endParaRPr lang="en-US" sz="4000" b="1" dirty="0">
                <a:solidFill>
                  <a:schemeClr val="bg1"/>
                </a:solidFill>
                <a:latin typeface="Trebuchet MS" pitchFamily="34" charset="0"/>
              </a:endParaRPr>
            </a:p>
          </p:txBody>
        </p:sp>
        <p:sp>
          <p:nvSpPr>
            <p:cNvPr id="11" name="Rectangle 3"/>
            <p:cNvSpPr>
              <a:spLocks noChangeArrowheads="1"/>
            </p:cNvSpPr>
            <p:nvPr/>
          </p:nvSpPr>
          <p:spPr bwMode="auto">
            <a:xfrm>
              <a:off x="0" y="880562"/>
              <a:ext cx="9144000" cy="523862"/>
            </a:xfrm>
            <a:prstGeom prst="rect">
              <a:avLst/>
            </a:prstGeom>
            <a:solidFill>
              <a:schemeClr val="bg1"/>
            </a:solidFill>
            <a:ln w="9525">
              <a:noFill/>
              <a:miter lim="800000"/>
              <a:headEnd/>
              <a:tailEnd/>
            </a:ln>
          </p:spPr>
          <p:txBody>
            <a:bodyPr lIns="92075" tIns="46038" rIns="92075" bIns="46038">
              <a:spAutoFit/>
            </a:bodyPr>
            <a:lstStyle/>
            <a:p>
              <a:pPr algn="ctr" eaLnBrk="0" hangingPunct="0"/>
              <a:r>
                <a:rPr lang="en-US" sz="2800" b="1" dirty="0">
                  <a:solidFill>
                    <a:srgbClr val="C00000"/>
                  </a:solidFill>
                  <a:latin typeface="Trebuchet MS" pitchFamily="34" charset="0"/>
                </a:rPr>
                <a:t>Let’s look at some NMA PD Products</a:t>
              </a:r>
            </a:p>
          </p:txBody>
        </p:sp>
      </p:grpSp>
      <p:sp>
        <p:nvSpPr>
          <p:cNvPr id="3" name="TextBox 2"/>
          <p:cNvSpPr txBox="1"/>
          <p:nvPr/>
        </p:nvSpPr>
        <p:spPr>
          <a:xfrm>
            <a:off x="1965960" y="5388114"/>
            <a:ext cx="6339840" cy="707886"/>
          </a:xfrm>
          <a:prstGeom prst="rect">
            <a:avLst/>
          </a:prstGeom>
          <a:solidFill>
            <a:schemeClr val="accent2">
              <a:lumMod val="40000"/>
              <a:lumOff val="60000"/>
            </a:schemeClr>
          </a:solidFill>
        </p:spPr>
        <p:txBody>
          <a:bodyPr wrap="square" rtlCol="0">
            <a:spAutoFit/>
          </a:bodyPr>
          <a:lstStyle/>
          <a:p>
            <a:r>
              <a:rPr lang="en-US" sz="2000" b="1" dirty="0">
                <a:latin typeface="Arial" panose="020B0604020202020204" pitchFamily="34" charset="0"/>
                <a:cs typeface="Arial" panose="020B0604020202020204" pitchFamily="34" charset="0"/>
              </a:rPr>
              <a:t>Remember:  Complete course details, pricing, and ordering details are all on the NMA website!</a:t>
            </a:r>
          </a:p>
        </p:txBody>
      </p:sp>
    </p:spTree>
    <p:custDataLst>
      <p:tags r:id="rId1"/>
    </p:custDataLst>
    <p:extLst>
      <p:ext uri="{BB962C8B-B14F-4D97-AF65-F5344CB8AC3E}">
        <p14:creationId xmlns:p14="http://schemas.microsoft.com/office/powerpoint/2010/main" val="2911697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0"/>
            <a:ext cx="8305800" cy="4525963"/>
          </a:xfrm>
        </p:spPr>
        <p:txBody>
          <a:bodyPr>
            <a:normAutofit/>
          </a:bodyPr>
          <a:lstStyle/>
          <a:p>
            <a:pPr marL="457200" lvl="1" indent="0">
              <a:buNone/>
            </a:pPr>
            <a:r>
              <a:rPr lang="en-US" altLang="en-US" sz="2700" b="1" dirty="0">
                <a:solidFill>
                  <a:schemeClr val="tx2"/>
                </a:solidFill>
                <a:latin typeface="Arial" pitchFamily="34" charset="0"/>
                <a:cs typeface="Arial" pitchFamily="34" charset="0"/>
              </a:rPr>
              <a:t>Course 1: Management Fundamentals</a:t>
            </a:r>
          </a:p>
          <a:p>
            <a:pPr marL="457200" lvl="1" indent="0">
              <a:buNone/>
            </a:pPr>
            <a:r>
              <a:rPr lang="en-US" altLang="en-US" sz="2700" b="1" dirty="0">
                <a:solidFill>
                  <a:schemeClr val="accent2">
                    <a:lumMod val="75000"/>
                  </a:schemeClr>
                </a:solidFill>
                <a:latin typeface="Arial" pitchFamily="34" charset="0"/>
                <a:cs typeface="Arial" pitchFamily="34" charset="0"/>
              </a:rPr>
              <a:t>Course 2: Managerial Functions</a:t>
            </a:r>
          </a:p>
          <a:p>
            <a:pPr marL="457200" lvl="1" indent="0">
              <a:buNone/>
            </a:pPr>
            <a:r>
              <a:rPr lang="en-US" altLang="en-US" sz="2700" b="1" dirty="0">
                <a:solidFill>
                  <a:schemeClr val="accent3">
                    <a:lumMod val="50000"/>
                  </a:schemeClr>
                </a:solidFill>
                <a:latin typeface="Arial" pitchFamily="34" charset="0"/>
                <a:cs typeface="Arial" pitchFamily="34" charset="0"/>
              </a:rPr>
              <a:t>Course 3: Business Concepts for Managers</a:t>
            </a:r>
          </a:p>
          <a:p>
            <a:pPr marL="0" indent="0">
              <a:buNone/>
            </a:pPr>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71F9C827-55FE-4AE0-85CD-951E20504B63}" type="slidenum">
              <a:rPr lang="en-US" smtClean="0"/>
              <a:pPr/>
              <a:t>9</a:t>
            </a:fld>
            <a:endParaRPr lang="en-US" dirty="0"/>
          </a:p>
        </p:txBody>
      </p:sp>
      <p:grpSp>
        <p:nvGrpSpPr>
          <p:cNvPr id="10" name="Group 9"/>
          <p:cNvGrpSpPr/>
          <p:nvPr/>
        </p:nvGrpSpPr>
        <p:grpSpPr>
          <a:xfrm>
            <a:off x="0" y="205872"/>
            <a:ext cx="9144000" cy="1198552"/>
            <a:chOff x="0" y="205872"/>
            <a:chExt cx="9144000" cy="1198552"/>
          </a:xfrm>
        </p:grpSpPr>
        <p:sp>
          <p:nvSpPr>
            <p:cNvPr id="11" name="Rectangle 3"/>
            <p:cNvSpPr>
              <a:spLocks noChangeArrowheads="1"/>
            </p:cNvSpPr>
            <p:nvPr/>
          </p:nvSpPr>
          <p:spPr bwMode="auto">
            <a:xfrm>
              <a:off x="0" y="205872"/>
              <a:ext cx="9144000" cy="708528"/>
            </a:xfrm>
            <a:prstGeom prst="rect">
              <a:avLst/>
            </a:prstGeom>
            <a:solidFill>
              <a:srgbClr val="0070C0"/>
            </a:solidFill>
            <a:ln w="9525">
              <a:noFill/>
              <a:miter lim="800000"/>
              <a:headEnd/>
              <a:tailEnd/>
            </a:ln>
          </p:spPr>
          <p:txBody>
            <a:bodyPr lIns="92075" tIns="46038" rIns="92075" bIns="46038">
              <a:spAutoFit/>
            </a:bodyPr>
            <a:lstStyle/>
            <a:p>
              <a:pPr algn="ctr" eaLnBrk="0" hangingPunct="0"/>
              <a:r>
                <a:rPr lang="en-US" sz="4000" b="1">
                  <a:solidFill>
                    <a:schemeClr val="bg1"/>
                  </a:solidFill>
                  <a:latin typeface="Trebuchet MS" pitchFamily="34" charset="0"/>
                </a:rPr>
                <a:t>Leveraging NMA’s PD Resources</a:t>
              </a:r>
              <a:endParaRPr lang="en-US" sz="4000" b="1" dirty="0">
                <a:solidFill>
                  <a:schemeClr val="bg1"/>
                </a:solidFill>
                <a:latin typeface="Trebuchet MS" pitchFamily="34" charset="0"/>
              </a:endParaRPr>
            </a:p>
          </p:txBody>
        </p:sp>
        <p:sp>
          <p:nvSpPr>
            <p:cNvPr id="12" name="Rectangle 3"/>
            <p:cNvSpPr>
              <a:spLocks noChangeArrowheads="1"/>
            </p:cNvSpPr>
            <p:nvPr/>
          </p:nvSpPr>
          <p:spPr bwMode="auto">
            <a:xfrm>
              <a:off x="0" y="880562"/>
              <a:ext cx="9144000" cy="523862"/>
            </a:xfrm>
            <a:prstGeom prst="rect">
              <a:avLst/>
            </a:prstGeom>
            <a:solidFill>
              <a:schemeClr val="bg1"/>
            </a:solidFill>
            <a:ln w="9525">
              <a:noFill/>
              <a:miter lim="800000"/>
              <a:headEnd/>
              <a:tailEnd/>
            </a:ln>
          </p:spPr>
          <p:txBody>
            <a:bodyPr lIns="92075" tIns="46038" rIns="92075" bIns="46038">
              <a:spAutoFit/>
            </a:bodyPr>
            <a:lstStyle/>
            <a:p>
              <a:pPr algn="ctr" eaLnBrk="0" hangingPunct="0"/>
              <a:r>
                <a:rPr lang="en-US" sz="2800" b="1" dirty="0">
                  <a:solidFill>
                    <a:srgbClr val="C00000"/>
                  </a:solidFill>
                  <a:latin typeface="Trebuchet MS" pitchFamily="34" charset="0"/>
                </a:rPr>
                <a:t>Foundations of Management</a:t>
              </a:r>
            </a:p>
          </p:txBody>
        </p:sp>
      </p:gr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0400" y="3352800"/>
            <a:ext cx="2743200" cy="3152027"/>
          </a:xfrm>
          <a:prstGeom prst="rect">
            <a:avLst/>
          </a:prstGeom>
        </p:spPr>
      </p:pic>
      <p:sp>
        <p:nvSpPr>
          <p:cNvPr id="3" name="TextBox 2"/>
          <p:cNvSpPr txBox="1"/>
          <p:nvPr/>
        </p:nvSpPr>
        <p:spPr>
          <a:xfrm rot="807727">
            <a:off x="6837353" y="4348871"/>
            <a:ext cx="1432560" cy="646331"/>
          </a:xfrm>
          <a:prstGeom prst="rect">
            <a:avLst/>
          </a:prstGeom>
          <a:solidFill>
            <a:schemeClr val="accent2">
              <a:lumMod val="40000"/>
              <a:lumOff val="60000"/>
            </a:schemeClr>
          </a:solidFill>
        </p:spPr>
        <p:txBody>
          <a:bodyPr wrap="square" rtlCol="0">
            <a:spAutoFit/>
          </a:bodyPr>
          <a:lstStyle/>
          <a:p>
            <a:r>
              <a:rPr lang="en-US" b="1" dirty="0">
                <a:latin typeface="Arial" panose="020B0604020202020204" pitchFamily="34" charset="0"/>
                <a:cs typeface="Arial" panose="020B0604020202020204" pitchFamily="34" charset="0"/>
              </a:rPr>
              <a:t>Details at nma1.org!</a:t>
            </a:r>
          </a:p>
        </p:txBody>
      </p:sp>
    </p:spTree>
    <p:custDataLst>
      <p:tags r:id="rId1"/>
    </p:custDataLst>
    <p:extLst>
      <p:ext uri="{BB962C8B-B14F-4D97-AF65-F5344CB8AC3E}">
        <p14:creationId xmlns:p14="http://schemas.microsoft.com/office/powerpoint/2010/main" val="33766449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extLst>
    <a:ext uri="{05A4C25C-085E-4340-85A3-A5531E510DB2}">
      <thm15:themeFamily xmlns:thm15="http://schemas.microsoft.com/office/thememl/2012/main" name="Presentation1" id="{4254D70B-2E4A-4590-BDED-68DEFFBFCCFC}" vid="{61D9A890-8624-45CC-A15B-1EB39E44A2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2018 CLT Presentation Template</Template>
  <TotalTime>3147</TotalTime>
  <Words>1888</Words>
  <Application>Microsoft Office PowerPoint</Application>
  <PresentationFormat>On-screen Show (4:3)</PresentationFormat>
  <Paragraphs>272</Paragraphs>
  <Slides>21</Slides>
  <Notes>21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Arial</vt:lpstr>
      <vt:lpstr>Calibri</vt:lpstr>
      <vt:lpstr>Corbel</vt:lpstr>
      <vt:lpstr>Lucida Sans Unicode</vt:lpstr>
      <vt:lpstr>MV Boli</vt:lpstr>
      <vt:lpstr>Trebuchet MS</vt:lpstr>
      <vt:lpstr>Verdana</vt:lpstr>
      <vt:lpstr>Wingdings</vt:lpstr>
      <vt:lpstr>Wingdings 2</vt:lpstr>
      <vt:lpstr>Wingdings 3</vt: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Hanford (MSP ver 1.0)</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Hart, Melissa A (Lisa)</dc:creator>
  <cp:keywords>Unrestricted</cp:keywords>
  <cp:lastModifiedBy>NMA Guest</cp:lastModifiedBy>
  <cp:revision>259</cp:revision>
  <dcterms:created xsi:type="dcterms:W3CDTF">2014-04-09T22:38:38Z</dcterms:created>
  <dcterms:modified xsi:type="dcterms:W3CDTF">2020-04-23T15:28:08Z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M SIP Document Sensitivity">
    <vt:lpwstr/>
  </property>
  <property fmtid="{D5CDD505-2E9C-101B-9397-08002B2CF9AE}" pid="3" name="Document Author">
    <vt:lpwstr>LFWC\davisda</vt:lpwstr>
  </property>
  <property fmtid="{D5CDD505-2E9C-101B-9397-08002B2CF9AE}" pid="4" name="Document Sensitivity">
    <vt:lpwstr>1</vt:lpwstr>
  </property>
  <property fmtid="{D5CDD505-2E9C-101B-9397-08002B2CF9AE}" pid="5" name="ThirdParty">
    <vt:lpwstr/>
  </property>
  <property fmtid="{D5CDD505-2E9C-101B-9397-08002B2CF9AE}" pid="6" name="OCI Restriction">
    <vt:bool>false</vt:bool>
  </property>
  <property fmtid="{D5CDD505-2E9C-101B-9397-08002B2CF9AE}" pid="7" name="OCI Additional Info">
    <vt:lpwstr/>
  </property>
  <property fmtid="{D5CDD505-2E9C-101B-9397-08002B2CF9AE}" pid="8" name="Allow Header Overwrite">
    <vt:bool>true</vt:bool>
  </property>
  <property fmtid="{D5CDD505-2E9C-101B-9397-08002B2CF9AE}" pid="9" name="Allow Footer Overwrite">
    <vt:bool>true</vt:bool>
  </property>
  <property fmtid="{D5CDD505-2E9C-101B-9397-08002B2CF9AE}" pid="10" name="Multiple Selected">
    <vt:lpwstr>-1</vt:lpwstr>
  </property>
  <property fmtid="{D5CDD505-2E9C-101B-9397-08002B2CF9AE}" pid="11" name="SIPLongWording">
    <vt:lpwstr>_x000d_
_x000d_
</vt:lpwstr>
  </property>
  <property fmtid="{D5CDD505-2E9C-101B-9397-08002B2CF9AE}" pid="12" name="ExpCountry">
    <vt:lpwstr/>
  </property>
</Properties>
</file>