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4"/>
  </p:sldMasterIdLst>
  <p:notesMasterIdLst>
    <p:notesMasterId r:id="rId11"/>
  </p:notesMasterIdLst>
  <p:handoutMasterIdLst>
    <p:handoutMasterId r:id="rId12"/>
  </p:handoutMasterIdLst>
  <p:sldIdLst>
    <p:sldId id="265" r:id="rId5"/>
    <p:sldId id="331" r:id="rId6"/>
    <p:sldId id="347" r:id="rId7"/>
    <p:sldId id="332" r:id="rId8"/>
    <p:sldId id="345" r:id="rId9"/>
    <p:sldId id="346" r:id="rId10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220" autoAdjust="0"/>
  </p:normalViewPr>
  <p:slideViewPr>
    <p:cSldViewPr showGuides="1">
      <p:cViewPr varScale="1">
        <p:scale>
          <a:sx n="94" d="100"/>
          <a:sy n="94" d="100"/>
        </p:scale>
        <p:origin x="1123" y="120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3/26/2024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3/26/2024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87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2AE0-B247-491A-A351-6EDB3FBD6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4EF9B-5494-47BD-B5F6-51F86DFA9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9A5D3-BD74-42A5-9FAE-E9CFD94E6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FCAFC-96D9-42D8-943B-64881DEE1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51277-B461-48E0-A895-AA3BEA792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88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B9379-991E-4517-AB97-03491EA5A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8ABC1-7157-4370-9348-008437F59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7FB97-4AC0-42A6-939F-036416F4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572D2-A051-4C6D-A670-5BEF90CAA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7588B-5F03-41C6-BD78-BAE229822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7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9B99DF-55DD-41F4-AAD7-471C2066E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54AA8D-E047-4544-B8E6-B13D6FA93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2DC64-AC0C-4C7F-ABB2-C8E1442E2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5D31C-AE73-4692-81BD-2802772AD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F173E-0F97-42FC-B162-3243A36D1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5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76DB0-AF93-48EC-9B05-3A8E257B4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168E-883B-43A2-9C05-0907D4782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C0949-AE06-478A-BB6B-FA092B50B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15C54-F670-4018-A4A3-70CF5D5B3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52FFE-83B8-4601-AB94-D551A26AD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3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D04EA-B48A-4187-8725-41DF5BF17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47FE2-8AB3-4DE5-A8C5-E21CEC42D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D7488-BD0C-4E21-A596-0D630521F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ECB0C-11F7-4DBF-AB0E-66612C72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42DBB-B569-44F3-BFC1-92D155B8B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2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8AE77-BE1C-43EE-A797-92388AEA8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85AD3-DF8D-40EA-ADDC-9BDCACE890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BFF96-D301-4ADD-955A-899941EF2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73E39-50B7-406B-BE1A-F14B71F23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3719D-4758-407E-8466-FA1D3933D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5A43A-363B-4211-B30F-32C68DCFF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8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589DB-AEC6-419F-BFC3-F06C4B434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EC4BA0-F3B4-4166-BCE5-D0C83A261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CB377-0546-4001-89CF-D017391AC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75172A-0261-45E3-9594-80C6656268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34489C-140C-4901-8749-1CF7AD68E7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FCF8F5-12AF-4D72-B5AB-7695AECDE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670944-A458-4D32-A060-23701D561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B2FA81-D61B-45A7-B492-E144A57DC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3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487F6-C5C8-43CE-8FBC-797CA9605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29197E-3759-40FE-96F4-11E83A465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E580F3-EEDB-4228-A164-38517F014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0EE9F-D9E1-4868-B76B-4D9799139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14B658-7CB0-4252-80C3-FF3146CD6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E2CD39-CA59-4671-BF92-726CF5F4D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A233F-4475-40A4-A086-3E11536BF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2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475F3-0297-4C07-8DC4-A2E531378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1E2D6-C28F-4F48-91FA-DB8B37A77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E9E7B3-78D4-4FD8-9061-D6AA3A710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5978B7-2951-43A3-BC52-2FADB5B31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07837-DD6B-43BE-8F90-C094A3677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E7A62-0048-480A-A8F8-6561F52DA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9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082F6-817F-4175-9B6C-7DD0E0893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C28C05-7D58-4A6B-967A-C64CEAADB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7EE573-5D85-42E4-B939-A58FCC71A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15CC8-FB30-429B-B5C6-A73E3D3CD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2CC435-F9DA-4225-AC2A-1DE9D0077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7B3831-EFF8-467C-BAD9-3AC4A6179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60C76-D781-4494-BB98-B7D7F02A6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79634" y="6160869"/>
            <a:ext cx="184731" cy="646331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AA6934-EB8E-4704-A07B-D3D6EA96B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09898-8E40-4AFC-B7CE-97449E8A2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B25D4-0A0C-405C-BCF8-8669CF707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1C87-7AD9-4845-A077-840E4A0F3F06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420B4-574D-4699-9278-40E032EF3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9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jacek.brach@lmc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mar.perales@lmco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6E04DE1-7643-497B-B061-1860B67F7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79634" y="6437868"/>
            <a:ext cx="184731" cy="369332"/>
          </a:xfrm>
        </p:spPr>
        <p:txBody>
          <a:bodyPr wrap="none" anchor="b" anchorCtr="1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4000" b="1" i="1" dirty="0"/>
              <a:t>Get Trained</a:t>
            </a:r>
            <a:br>
              <a:rPr lang="en-US" altLang="en-US" sz="4800" b="1" i="1" dirty="0"/>
            </a:br>
            <a:r>
              <a:rPr lang="en-US" altLang="en-US" sz="4400" b="1" i="1" dirty="0"/>
              <a:t>Get Certified</a:t>
            </a:r>
            <a:br>
              <a:rPr lang="en-US" altLang="en-US" sz="4400" b="1" i="1" dirty="0"/>
            </a:br>
            <a:r>
              <a:rPr lang="en-US" altLang="en-US" sz="4800" b="1" i="1" dirty="0"/>
              <a:t>Get Recognized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 algn="r">
              <a:spcBef>
                <a:spcPct val="0"/>
              </a:spcBef>
              <a:buClrTx/>
              <a:buSzTx/>
            </a:pPr>
            <a:r>
              <a:rPr lang="en-US" altLang="en-US" b="1" dirty="0">
                <a:solidFill>
                  <a:srgbClr val="56C5FF"/>
                </a:solidFill>
              </a:rPr>
              <a:t>Jacek (Jack) Brach, CM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533400"/>
            <a:ext cx="88392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600" kern="1200" spc="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Certified Manager Program</a:t>
            </a:r>
          </a:p>
        </p:txBody>
      </p:sp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525"/>
            <a:ext cx="7239000" cy="1371600"/>
          </a:xfrm>
        </p:spPr>
        <p:txBody>
          <a:bodyPr anchor="t"/>
          <a:lstStyle/>
          <a:p>
            <a:r>
              <a:rPr lang="en-US" altLang="en-US" b="1" dirty="0"/>
              <a:t>Course Registration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02" y="622599"/>
            <a:ext cx="8839200" cy="5164304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Clr>
                <a:srgbClr val="56C5FF"/>
              </a:buClr>
            </a:pPr>
            <a:r>
              <a:rPr lang="en-US" altLang="en-US" sz="2700" b="1" dirty="0"/>
              <a:t>Register with ICPM – (You must meet certain eligibility requirements to take the course)</a:t>
            </a:r>
          </a:p>
          <a:p>
            <a:pPr lvl="1">
              <a:spcBef>
                <a:spcPct val="0"/>
              </a:spcBef>
              <a:buClr>
                <a:srgbClr val="56C5FF"/>
              </a:buClr>
            </a:pPr>
            <a:r>
              <a:rPr lang="en-US" altLang="en-US" sz="2400" b="1" dirty="0"/>
              <a:t>Get your manager’s approval before registering for the course</a:t>
            </a:r>
          </a:p>
          <a:p>
            <a:pPr lvl="2">
              <a:spcBef>
                <a:spcPct val="0"/>
              </a:spcBef>
              <a:buClr>
                <a:srgbClr val="56C5FF"/>
              </a:buClr>
            </a:pPr>
            <a:r>
              <a:rPr lang="en-US" altLang="en-US" sz="2100" b="1" dirty="0">
                <a:solidFill>
                  <a:srgbClr val="FF0000"/>
                </a:solidFill>
              </a:rPr>
              <a:t>There are two bundles -costs depend on the number of students:</a:t>
            </a:r>
          </a:p>
          <a:p>
            <a:pPr marL="342900" lvl="1" indent="0">
              <a:spcBef>
                <a:spcPct val="0"/>
              </a:spcBef>
              <a:buClr>
                <a:srgbClr val="56C5FF"/>
              </a:buClr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		</a:t>
            </a:r>
          </a:p>
          <a:p>
            <a:pPr marL="342900" lvl="1" indent="0">
              <a:spcBef>
                <a:spcPct val="0"/>
              </a:spcBef>
              <a:buClr>
                <a:srgbClr val="56C5FF"/>
              </a:buClr>
              <a:buNone/>
            </a:pPr>
            <a:endParaRPr lang="en-US" altLang="en-US" sz="2000" b="1" dirty="0">
              <a:solidFill>
                <a:srgbClr val="FF0000"/>
              </a:solidFill>
            </a:endParaRPr>
          </a:p>
          <a:p>
            <a:pPr marL="342900" lvl="1" indent="0">
              <a:spcBef>
                <a:spcPct val="0"/>
              </a:spcBef>
              <a:buClr>
                <a:srgbClr val="56C5FF"/>
              </a:buClr>
              <a:buNone/>
            </a:pPr>
            <a:endParaRPr lang="en-US" altLang="en-US" sz="2000" b="1" dirty="0">
              <a:solidFill>
                <a:srgbClr val="FF0000"/>
              </a:solidFill>
            </a:endParaRPr>
          </a:p>
          <a:p>
            <a:pPr lvl="2">
              <a:spcBef>
                <a:spcPct val="0"/>
              </a:spcBef>
              <a:buClr>
                <a:srgbClr val="56C5FF"/>
              </a:buClr>
            </a:pP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buClr>
                <a:srgbClr val="56C5FF"/>
              </a:buClr>
            </a:pPr>
            <a:r>
              <a:rPr lang="en-US" altLang="en-US" sz="2400" b="1" dirty="0"/>
              <a:t>There are two purchases that need to be made:  </a:t>
            </a:r>
          </a:p>
          <a:p>
            <a:pPr lvl="2">
              <a:spcBef>
                <a:spcPct val="0"/>
              </a:spcBef>
              <a:buClr>
                <a:srgbClr val="56C5FF"/>
              </a:buClr>
            </a:pPr>
            <a:r>
              <a:rPr lang="en-US" altLang="en-US" sz="2100" b="1" dirty="0"/>
              <a:t>First select between the CM Bundles either the CMB or CMOT</a:t>
            </a:r>
          </a:p>
          <a:p>
            <a:pPr lvl="3">
              <a:spcBef>
                <a:spcPct val="0"/>
              </a:spcBef>
              <a:buClr>
                <a:srgbClr val="56C5FF"/>
              </a:buClr>
            </a:pPr>
            <a:r>
              <a:rPr lang="en-US" altLang="en-US" sz="1950" b="1" dirty="0"/>
              <a:t>See the PDF of ICPM NMA Membership Price list.pdf for more clarity</a:t>
            </a:r>
          </a:p>
          <a:p>
            <a:pPr lvl="2">
              <a:spcBef>
                <a:spcPct val="0"/>
              </a:spcBef>
              <a:buClr>
                <a:srgbClr val="56C5FF"/>
              </a:buClr>
            </a:pPr>
            <a:r>
              <a:rPr lang="en-US" altLang="en-US" sz="2100" b="1" dirty="0"/>
              <a:t>Second you will also need to purchase the 3 exams.  </a:t>
            </a:r>
          </a:p>
          <a:p>
            <a:pPr lvl="1">
              <a:spcBef>
                <a:spcPct val="0"/>
              </a:spcBef>
              <a:buClr>
                <a:srgbClr val="56C5FF"/>
              </a:buClr>
            </a:pPr>
            <a:endParaRPr lang="en-US" altLang="en-US" sz="1000" b="1" dirty="0"/>
          </a:p>
          <a:p>
            <a:pPr lvl="1">
              <a:spcBef>
                <a:spcPct val="0"/>
              </a:spcBef>
              <a:buClr>
                <a:srgbClr val="56C5FF"/>
              </a:buClr>
            </a:pPr>
            <a:r>
              <a:rPr lang="en-US" altLang="en-US" sz="2400" b="1" dirty="0"/>
              <a:t>To register as part of LMLA and NMA please call:  </a:t>
            </a:r>
            <a:r>
              <a:rPr lang="en-US" sz="2400" b="1" dirty="0"/>
              <a:t>ICPM at (540) 410-1513 and let Trent know you are part of LMLA / NMA as appropriate.  This will allow you to receive the member discount. </a:t>
            </a:r>
            <a:endParaRPr lang="en-US" altLang="en-US" sz="2400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495300" y="5896726"/>
            <a:ext cx="6095999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>
              <a:latin typeface="Arial" panose="020B0604020202020204" pitchFamily="34" charset="0"/>
            </a:endParaRPr>
          </a:p>
        </p:txBody>
      </p:sp>
      <p:pic>
        <p:nvPicPr>
          <p:cNvPr id="5" name="Picture 20" descr="MCj028032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43800" y="5551703"/>
            <a:ext cx="1614947" cy="130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11"/>
          <p:cNvSpPr txBox="1">
            <a:spLocks/>
          </p:cNvSpPr>
          <p:nvPr/>
        </p:nvSpPr>
        <p:spPr bwMode="auto">
          <a:xfrm>
            <a:off x="990600" y="6337190"/>
            <a:ext cx="655320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20000"/>
              <a:buChar char="•"/>
              <a:defRPr sz="3200" b="1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Tahoma" panose="020B0604030504040204" pitchFamily="34" charset="0"/>
              <a:buChar char="–"/>
              <a:defRPr sz="2800" b="1">
                <a:solidFill>
                  <a:srgbClr val="000000"/>
                </a:solidFill>
                <a:effectLst/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120000"/>
              <a:buChar char="•"/>
              <a:defRPr sz="2400" b="1">
                <a:solidFill>
                  <a:srgbClr val="000000"/>
                </a:solidFill>
                <a:effectLst/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Tahoma" panose="020B0604030504040204" pitchFamily="34" charset="0"/>
              <a:buChar char="–"/>
              <a:defRPr sz="2000" b="1">
                <a:solidFill>
                  <a:srgbClr val="000000"/>
                </a:solidFill>
                <a:effectLst/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anose="05000000000000000000" pitchFamily="2" charset="2"/>
              <a:buChar char="v"/>
              <a:defRPr sz="2000" b="1">
                <a:solidFill>
                  <a:srgbClr val="000000"/>
                </a:solidFill>
                <a:effectLst/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en-US" altLang="en-US" sz="2200" kern="0" dirty="0">
                <a:solidFill>
                  <a:schemeClr val="tx1"/>
                </a:solidFill>
                <a:highlight>
                  <a:srgbClr val="FFFF00"/>
                </a:highlight>
              </a:rPr>
              <a:t>Visit the ICPM website at: https://icpm.net/</a:t>
            </a:r>
          </a:p>
          <a:p>
            <a:pPr marL="0" indent="0">
              <a:buNone/>
              <a:defRPr/>
            </a:pPr>
            <a:endParaRPr lang="en-US" altLang="en-US" sz="2200" kern="0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8400818-3E01-00B6-6F92-CB92014EE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852274"/>
              </p:ext>
            </p:extLst>
          </p:nvPr>
        </p:nvGraphicFramePr>
        <p:xfrm>
          <a:off x="495300" y="1994198"/>
          <a:ext cx="8115300" cy="1135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3998">
                  <a:extLst>
                    <a:ext uri="{9D8B030D-6E8A-4147-A177-3AD203B41FA5}">
                      <a16:colId xmlns:a16="http://schemas.microsoft.com/office/drawing/2014/main" val="1309926388"/>
                    </a:ext>
                  </a:extLst>
                </a:gridCol>
                <a:gridCol w="1470434">
                  <a:extLst>
                    <a:ext uri="{9D8B030D-6E8A-4147-A177-3AD203B41FA5}">
                      <a16:colId xmlns:a16="http://schemas.microsoft.com/office/drawing/2014/main" val="1856800990"/>
                    </a:ext>
                  </a:extLst>
                </a:gridCol>
                <a:gridCol w="1470434">
                  <a:extLst>
                    <a:ext uri="{9D8B030D-6E8A-4147-A177-3AD203B41FA5}">
                      <a16:colId xmlns:a16="http://schemas.microsoft.com/office/drawing/2014/main" val="2656667974"/>
                    </a:ext>
                  </a:extLst>
                </a:gridCol>
                <a:gridCol w="1470434">
                  <a:extLst>
                    <a:ext uri="{9D8B030D-6E8A-4147-A177-3AD203B41FA5}">
                      <a16:colId xmlns:a16="http://schemas.microsoft.com/office/drawing/2014/main" val="3081704829"/>
                    </a:ext>
                  </a:extLst>
                </a:gridCol>
              </a:tblGrid>
              <a:tr h="227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Member Price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915107"/>
                  </a:ext>
                </a:extLst>
              </a:tr>
              <a:tr h="225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Number of Students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1-5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6-25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&gt;25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631607"/>
                  </a:ext>
                </a:extLst>
              </a:tr>
              <a:tr h="227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CM Bundle (CMB) includes textbooks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630.00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$     599.00 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567.00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286908"/>
                  </a:ext>
                </a:extLst>
              </a:tr>
              <a:tr h="227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CM Bundle (Standard) CMOT (no textbooks)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360.00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342.00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$     324.00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293004"/>
                  </a:ext>
                </a:extLst>
              </a:tr>
              <a:tr h="227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 Exams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$      160.00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160.00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160.00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520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45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C508-5F2C-AE6E-BEB7-F6B5A9013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Tuition Reimbursement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D852AF-6FC7-E8BB-64D2-58E3530A5D48}"/>
              </a:ext>
            </a:extLst>
          </p:cNvPr>
          <p:cNvSpPr txBox="1"/>
          <p:nvPr/>
        </p:nvSpPr>
        <p:spPr>
          <a:xfrm>
            <a:off x="-38100" y="2819400"/>
            <a:ext cx="8991599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>
                <a:srgbClr val="56C5FF"/>
              </a:buClr>
            </a:pPr>
            <a:r>
              <a:rPr lang="en-US" altLang="en-US" sz="2400" b="1" dirty="0"/>
              <a:t>Historically, Lockheed Martin Moorestown has reimbursed employees the cost of the course and exams.  </a:t>
            </a:r>
          </a:p>
          <a:p>
            <a:pPr lvl="1">
              <a:spcBef>
                <a:spcPct val="0"/>
              </a:spcBef>
              <a:buClr>
                <a:srgbClr val="56C5FF"/>
              </a:buClr>
            </a:pPr>
            <a:endParaRPr lang="en-US" altLang="en-US" sz="2000" dirty="0"/>
          </a:p>
          <a:p>
            <a:pPr lvl="1">
              <a:spcBef>
                <a:spcPct val="0"/>
              </a:spcBef>
              <a:buClr>
                <a:srgbClr val="56C5FF"/>
              </a:buClr>
            </a:pPr>
            <a:r>
              <a:rPr lang="en-US" altLang="en-US" sz="2400" b="1" dirty="0"/>
              <a:t>For Non-Lockheed Martin Employees - Check with your manager and HR Representative and inquire if you employer offers similar benefits.</a:t>
            </a:r>
          </a:p>
          <a:p>
            <a:pPr lvl="1">
              <a:spcBef>
                <a:spcPct val="0"/>
              </a:spcBef>
              <a:buClr>
                <a:srgbClr val="56C5FF"/>
              </a:buClr>
            </a:pPr>
            <a:endParaRPr lang="en-US" altLang="en-US" sz="800" b="1" dirty="0"/>
          </a:p>
          <a:p>
            <a:pPr lvl="2">
              <a:spcBef>
                <a:spcPct val="0"/>
              </a:spcBef>
              <a:buClr>
                <a:srgbClr val="56C5FF"/>
              </a:buClr>
            </a:pPr>
            <a:r>
              <a:rPr lang="en-US" altLang="en-US" sz="2400" b="1" dirty="0">
                <a:highlight>
                  <a:srgbClr val="FFFF00"/>
                </a:highlight>
              </a:rPr>
              <a:t>This course falls under a professional development certification.</a:t>
            </a:r>
          </a:p>
          <a:p>
            <a:pPr lvl="2">
              <a:spcBef>
                <a:spcPct val="0"/>
              </a:spcBef>
              <a:buClr>
                <a:srgbClr val="56C5FF"/>
              </a:buClr>
            </a:pPr>
            <a:endParaRPr lang="en-US" altLang="en-US" sz="2400" b="1" dirty="0"/>
          </a:p>
          <a:p>
            <a:pPr lvl="1">
              <a:spcBef>
                <a:spcPct val="0"/>
              </a:spcBef>
              <a:buClr>
                <a:srgbClr val="56C5FF"/>
              </a:buClr>
            </a:pPr>
            <a:endParaRPr lang="en-US" altLang="en-US" sz="1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7746F0-ACEA-C6A3-2824-8D547763F8A7}"/>
              </a:ext>
            </a:extLst>
          </p:cNvPr>
          <p:cNvSpPr txBox="1"/>
          <p:nvPr/>
        </p:nvSpPr>
        <p:spPr>
          <a:xfrm>
            <a:off x="838200" y="1636982"/>
            <a:ext cx="72390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altLang="en-US" sz="2000" dirty="0"/>
              <a:t>You are responsible for coordinating your tuition reimbursement.  Please check with your HR rep to confirm you are eligible/signed up for reimbursement before registering for the class.</a:t>
            </a:r>
          </a:p>
        </p:txBody>
      </p:sp>
    </p:spTree>
    <p:extLst>
      <p:ext uri="{BB962C8B-B14F-4D97-AF65-F5344CB8AC3E}">
        <p14:creationId xmlns:p14="http://schemas.microsoft.com/office/powerpoint/2010/main" val="362415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/>
              <a:t>Next Steps: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1"/>
            <a:ext cx="8305800" cy="4876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b="1" dirty="0"/>
              <a:t>Contact Jacek or Omar to let us know you’re part of the class</a:t>
            </a:r>
          </a:p>
          <a:p>
            <a:pPr>
              <a:defRPr/>
            </a:pPr>
            <a:r>
              <a:rPr lang="en-US" altLang="en-US" b="1" dirty="0"/>
              <a:t>Get course materials from LMLA prior to class</a:t>
            </a:r>
          </a:p>
          <a:p>
            <a:pPr>
              <a:defRPr/>
            </a:pPr>
            <a:r>
              <a:rPr lang="en-US" altLang="en-US" b="1" dirty="0"/>
              <a:t>First class starts Wednesday,  May 1, 2024</a:t>
            </a:r>
            <a:endParaRPr lang="en-US" altLang="en-US" b="1" baseline="30000" dirty="0"/>
          </a:p>
          <a:p>
            <a:pPr>
              <a:defRPr/>
            </a:pPr>
            <a:r>
              <a:rPr lang="en-US" altLang="en-US" b="1" dirty="0"/>
              <a:t>Questions? Contact: </a:t>
            </a:r>
          </a:p>
          <a:p>
            <a:pPr marL="0" indent="0">
              <a:buNone/>
              <a:defRPr/>
            </a:pPr>
            <a:r>
              <a:rPr lang="en-US" altLang="en-US" b="1" dirty="0"/>
              <a:t>	 </a:t>
            </a:r>
            <a:r>
              <a:rPr lang="en-US" altLang="en-US" b="1" dirty="0">
                <a:hlinkClick r:id="rId3"/>
              </a:rPr>
              <a:t>jacek.brach@lmco.com</a:t>
            </a:r>
            <a:r>
              <a:rPr lang="en-US" altLang="en-US" b="1" dirty="0"/>
              <a:t>  or  </a:t>
            </a:r>
            <a:r>
              <a:rPr lang="en-US" altLang="en-US" b="1" dirty="0">
                <a:hlinkClick r:id="rId4"/>
              </a:rPr>
              <a:t>omar.perales@lmco.com</a:t>
            </a:r>
            <a:endParaRPr lang="en-US" altLang="en-US" b="1" dirty="0"/>
          </a:p>
          <a:p>
            <a:pPr marL="0" indent="0">
              <a:buNone/>
              <a:defRPr/>
            </a:pPr>
            <a:r>
              <a:rPr lang="en-US" altLang="en-US" b="1" dirty="0"/>
              <a:t>	(O) 609-326-4731			 </a:t>
            </a:r>
            <a:r>
              <a:rPr lang="en-US" b="1" dirty="0"/>
              <a:t>856-722-4967</a:t>
            </a:r>
            <a:endParaRPr lang="en-US" altLang="en-US" b="1" dirty="0"/>
          </a:p>
          <a:p>
            <a:pPr marL="0" indent="0">
              <a:buNone/>
              <a:defRPr/>
            </a:pPr>
            <a:r>
              <a:rPr lang="en-US" altLang="en-US" b="1" dirty="0"/>
              <a:t>	(M) 856-912-4350			</a:t>
            </a:r>
            <a:r>
              <a:rPr lang="en-US" b="1" dirty="0"/>
              <a:t>856-266-2116</a:t>
            </a:r>
            <a:endParaRPr lang="en-US" alt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006">
            <a:extLst>
              <a:ext uri="{FF2B5EF4-FFF2-40B4-BE49-F238E27FC236}">
                <a16:creationId xmlns:a16="http://schemas.microsoft.com/office/drawing/2014/main" id="{F549997A-8000-456A-B9CE-A69EC2E1DE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638"/>
          <a:stretch/>
        </p:blipFill>
        <p:spPr bwMode="auto">
          <a:xfrm>
            <a:off x="1494826" y="-238838"/>
            <a:ext cx="6154346" cy="675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7E4662-680A-44CC-A0C3-9F41825D1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8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image006">
            <a:extLst>
              <a:ext uri="{FF2B5EF4-FFF2-40B4-BE49-F238E27FC236}">
                <a16:creationId xmlns:a16="http://schemas.microsoft.com/office/drawing/2014/main" id="{615CE9C0-D25A-4CC9-9D99-2490CC5620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86" b="1"/>
          <a:stretch/>
        </p:blipFill>
        <p:spPr bwMode="auto">
          <a:xfrm>
            <a:off x="1736434" y="35969"/>
            <a:ext cx="5486400" cy="6716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DEF764-03BB-4DB1-A8C1-1EA27CE1E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1564227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Take your audience through a digital tunnel where they'll  burst through to the other side and see the information you want to present. Show them lists, charts, tables, SmartArt,  and pictures using a variety of layouts in widescreen (16X9) format. This design works well for subjects on science and technology, computers, communication, and more.   
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2017-08-14T22:04:00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TP102895246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835483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REDMOND\v-vaddu</DisplayName>
        <AccountId>2567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228E6B-D70C-44BB-A81F-A245495F61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E41224-0370-4595-877C-23316CD80004}">
  <ds:schemaRefs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4873beb7-5857-4685-be1f-d57550cc96cc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2CCB507-0646-4A50-A4F7-7F385079D5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16895</TotalTime>
  <Words>367</Words>
  <Application>Microsoft Office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Corbel</vt:lpstr>
      <vt:lpstr>Office Theme</vt:lpstr>
      <vt:lpstr>Get Trained Get Certified Get Recognized</vt:lpstr>
      <vt:lpstr>Course Registration</vt:lpstr>
      <vt:lpstr>Tuition Reimbursement</vt:lpstr>
      <vt:lpstr>Next Steps:</vt:lpstr>
      <vt:lpstr>PowerPoint Presentation</vt:lpstr>
      <vt:lpstr>PowerPoint Presentation</vt:lpstr>
    </vt:vector>
  </TitlesOfParts>
  <Company>Lockheed Martin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Trained Get Certified Get Recognized</dc:title>
  <dc:creator>Lewis Dow</dc:creator>
  <cp:keywords>Unrestricted</cp:keywords>
  <cp:lastModifiedBy>abbie funke</cp:lastModifiedBy>
  <cp:revision>73</cp:revision>
  <dcterms:created xsi:type="dcterms:W3CDTF">2017-08-14T15:41:00Z</dcterms:created>
  <dcterms:modified xsi:type="dcterms:W3CDTF">2024-03-26T14:50:06Z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checkedProgramsCount">
    <vt:i4>0</vt:i4>
  </property>
  <property fmtid="{D5CDD505-2E9C-101B-9397-08002B2CF9AE}" pid="9" name="_NewReviewCycle">
    <vt:lpwstr/>
  </property>
  <property fmtid="{D5CDD505-2E9C-101B-9397-08002B2CF9AE}" pid="10" name="LM SIP Document Sensitivity">
    <vt:lpwstr/>
  </property>
  <property fmtid="{D5CDD505-2E9C-101B-9397-08002B2CF9AE}" pid="11" name="Document Author">
    <vt:lpwstr>ACCT04\e174257</vt:lpwstr>
  </property>
  <property fmtid="{D5CDD505-2E9C-101B-9397-08002B2CF9AE}" pid="12" name="Document Sensitivity">
    <vt:lpwstr>1</vt:lpwstr>
  </property>
  <property fmtid="{D5CDD505-2E9C-101B-9397-08002B2CF9AE}" pid="13" name="ThirdParty">
    <vt:lpwstr/>
  </property>
  <property fmtid="{D5CDD505-2E9C-101B-9397-08002B2CF9AE}" pid="14" name="OCI Restriction">
    <vt:bool>false</vt:bool>
  </property>
  <property fmtid="{D5CDD505-2E9C-101B-9397-08002B2CF9AE}" pid="15" name="OCI Additional Info">
    <vt:lpwstr/>
  </property>
  <property fmtid="{D5CDD505-2E9C-101B-9397-08002B2CF9AE}" pid="16" name="Allow Header Overwrite">
    <vt:bool>true</vt:bool>
  </property>
  <property fmtid="{D5CDD505-2E9C-101B-9397-08002B2CF9AE}" pid="17" name="Allow Footer Overwrite">
    <vt:bool>true</vt:bool>
  </property>
  <property fmtid="{D5CDD505-2E9C-101B-9397-08002B2CF9AE}" pid="18" name="Multiple Selected">
    <vt:lpwstr>-1</vt:lpwstr>
  </property>
  <property fmtid="{D5CDD505-2E9C-101B-9397-08002B2CF9AE}" pid="19" name="SIPLongWording">
    <vt:lpwstr>_x000d_
_x000d_
</vt:lpwstr>
  </property>
  <property fmtid="{D5CDD505-2E9C-101B-9397-08002B2CF9AE}" pid="20" name="ExpCountry">
    <vt:lpwstr/>
  </property>
  <property fmtid="{D5CDD505-2E9C-101B-9397-08002B2CF9AE}" pid="21" name="TextBoxAndDropdownValues">
    <vt:lpwstr/>
  </property>
  <property fmtid="{D5CDD505-2E9C-101B-9397-08002B2CF9AE}" pid="22" name="SecurityClassification">
    <vt:lpwstr/>
  </property>
  <property fmtid="{D5CDD505-2E9C-101B-9397-08002B2CF9AE}" pid="23" name="MSIP_Label_502bc7c3-f152-4da1-98bd-f7a1bebdf752_Enabled">
    <vt:lpwstr>true</vt:lpwstr>
  </property>
  <property fmtid="{D5CDD505-2E9C-101B-9397-08002B2CF9AE}" pid="24" name="MSIP_Label_502bc7c3-f152-4da1-98bd-f7a1bebdf752_SetDate">
    <vt:lpwstr>2024-01-11T17:58:28Z</vt:lpwstr>
  </property>
  <property fmtid="{D5CDD505-2E9C-101B-9397-08002B2CF9AE}" pid="25" name="MSIP_Label_502bc7c3-f152-4da1-98bd-f7a1bebdf752_Method">
    <vt:lpwstr>Privileged</vt:lpwstr>
  </property>
  <property fmtid="{D5CDD505-2E9C-101B-9397-08002B2CF9AE}" pid="26" name="MSIP_Label_502bc7c3-f152-4da1-98bd-f7a1bebdf752_Name">
    <vt:lpwstr>Unrestricted</vt:lpwstr>
  </property>
  <property fmtid="{D5CDD505-2E9C-101B-9397-08002B2CF9AE}" pid="27" name="MSIP_Label_502bc7c3-f152-4da1-98bd-f7a1bebdf752_SiteId">
    <vt:lpwstr>b18f006c-b0fc-467d-b23a-a35b5695b5dc</vt:lpwstr>
  </property>
  <property fmtid="{D5CDD505-2E9C-101B-9397-08002B2CF9AE}" pid="28" name="MSIP_Label_502bc7c3-f152-4da1-98bd-f7a1bebdf752_ActionId">
    <vt:lpwstr>79f91501-3beb-4e58-9b7d-cb68c83e9cf5</vt:lpwstr>
  </property>
  <property fmtid="{D5CDD505-2E9C-101B-9397-08002B2CF9AE}" pid="29" name="MSIP_Label_502bc7c3-f152-4da1-98bd-f7a1bebdf752_ContentBits">
    <vt:lpwstr>0</vt:lpwstr>
  </property>
</Properties>
</file>